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29"/>
  </p:notesMasterIdLst>
  <p:sldIdLst>
    <p:sldId id="256" r:id="rId2"/>
    <p:sldId id="353" r:id="rId3"/>
    <p:sldId id="354" r:id="rId4"/>
    <p:sldId id="355" r:id="rId5"/>
    <p:sldId id="356" r:id="rId6"/>
    <p:sldId id="357" r:id="rId7"/>
    <p:sldId id="358" r:id="rId8"/>
    <p:sldId id="359" r:id="rId9"/>
    <p:sldId id="360" r:id="rId10"/>
    <p:sldId id="361" r:id="rId11"/>
    <p:sldId id="362" r:id="rId12"/>
    <p:sldId id="363" r:id="rId13"/>
    <p:sldId id="364" r:id="rId14"/>
    <p:sldId id="365" r:id="rId15"/>
    <p:sldId id="281" r:id="rId16"/>
    <p:sldId id="366" r:id="rId17"/>
    <p:sldId id="367" r:id="rId18"/>
    <p:sldId id="368" r:id="rId19"/>
    <p:sldId id="369" r:id="rId20"/>
    <p:sldId id="370" r:id="rId21"/>
    <p:sldId id="371" r:id="rId22"/>
    <p:sldId id="372" r:id="rId23"/>
    <p:sldId id="373" r:id="rId24"/>
    <p:sldId id="374" r:id="rId25"/>
    <p:sldId id="375" r:id="rId26"/>
    <p:sldId id="376" r:id="rId27"/>
    <p:sldId id="377" r:id="rId28"/>
    <p:sldId id="378" r:id="rId29"/>
    <p:sldId id="379" r:id="rId30"/>
    <p:sldId id="380" r:id="rId31"/>
    <p:sldId id="381" r:id="rId32"/>
    <p:sldId id="348" r:id="rId33"/>
    <p:sldId id="382" r:id="rId34"/>
    <p:sldId id="383" r:id="rId35"/>
    <p:sldId id="299" r:id="rId36"/>
    <p:sldId id="300" r:id="rId37"/>
    <p:sldId id="302" r:id="rId38"/>
    <p:sldId id="384" r:id="rId39"/>
    <p:sldId id="385" r:id="rId40"/>
    <p:sldId id="386" r:id="rId41"/>
    <p:sldId id="296" r:id="rId42"/>
    <p:sldId id="297" r:id="rId43"/>
    <p:sldId id="387" r:id="rId44"/>
    <p:sldId id="301" r:id="rId45"/>
    <p:sldId id="388" r:id="rId46"/>
    <p:sldId id="295" r:id="rId47"/>
    <p:sldId id="303" r:id="rId48"/>
    <p:sldId id="442" r:id="rId49"/>
    <p:sldId id="443" r:id="rId50"/>
    <p:sldId id="444" r:id="rId51"/>
    <p:sldId id="445" r:id="rId52"/>
    <p:sldId id="401" r:id="rId53"/>
    <p:sldId id="446" r:id="rId54"/>
    <p:sldId id="447" r:id="rId55"/>
    <p:sldId id="448" r:id="rId56"/>
    <p:sldId id="449" r:id="rId57"/>
    <p:sldId id="450" r:id="rId58"/>
    <p:sldId id="390" r:id="rId59"/>
    <p:sldId id="391" r:id="rId60"/>
    <p:sldId id="392" r:id="rId61"/>
    <p:sldId id="393" r:id="rId62"/>
    <p:sldId id="310" r:id="rId63"/>
    <p:sldId id="311" r:id="rId64"/>
    <p:sldId id="308" r:id="rId65"/>
    <p:sldId id="312" r:id="rId66"/>
    <p:sldId id="313" r:id="rId67"/>
    <p:sldId id="314" r:id="rId68"/>
    <p:sldId id="315" r:id="rId69"/>
    <p:sldId id="351" r:id="rId70"/>
    <p:sldId id="339" r:id="rId71"/>
    <p:sldId id="340" r:id="rId72"/>
    <p:sldId id="341" r:id="rId73"/>
    <p:sldId id="437" r:id="rId74"/>
    <p:sldId id="438" r:id="rId75"/>
    <p:sldId id="439" r:id="rId76"/>
    <p:sldId id="440" r:id="rId77"/>
    <p:sldId id="441" r:id="rId78"/>
    <p:sldId id="389" r:id="rId79"/>
    <p:sldId id="257" r:id="rId80"/>
    <p:sldId id="258" r:id="rId81"/>
    <p:sldId id="259" r:id="rId82"/>
    <p:sldId id="260" r:id="rId83"/>
    <p:sldId id="261" r:id="rId84"/>
    <p:sldId id="262" r:id="rId85"/>
    <p:sldId id="263" r:id="rId86"/>
    <p:sldId id="264" r:id="rId87"/>
    <p:sldId id="265" r:id="rId88"/>
    <p:sldId id="266" r:id="rId89"/>
    <p:sldId id="267" r:id="rId90"/>
    <p:sldId id="270" r:id="rId91"/>
    <p:sldId id="268" r:id="rId92"/>
    <p:sldId id="269" r:id="rId93"/>
    <p:sldId id="271" r:id="rId94"/>
    <p:sldId id="455" r:id="rId95"/>
    <p:sldId id="272" r:id="rId96"/>
    <p:sldId id="273" r:id="rId97"/>
    <p:sldId id="274" r:id="rId98"/>
    <p:sldId id="452" r:id="rId99"/>
    <p:sldId id="275" r:id="rId100"/>
    <p:sldId id="276" r:id="rId101"/>
    <p:sldId id="283" r:id="rId102"/>
    <p:sldId id="284" r:id="rId103"/>
    <p:sldId id="285" r:id="rId104"/>
    <p:sldId id="286" r:id="rId105"/>
    <p:sldId id="287" r:id="rId106"/>
    <p:sldId id="453" r:id="rId107"/>
    <p:sldId id="288" r:id="rId108"/>
    <p:sldId id="454" r:id="rId109"/>
    <p:sldId id="289" r:id="rId110"/>
    <p:sldId id="292" r:id="rId111"/>
    <p:sldId id="290" r:id="rId112"/>
    <p:sldId id="291" r:id="rId113"/>
    <p:sldId id="456" r:id="rId114"/>
    <p:sldId id="457" r:id="rId115"/>
    <p:sldId id="458" r:id="rId116"/>
    <p:sldId id="459" r:id="rId117"/>
    <p:sldId id="462" r:id="rId118"/>
    <p:sldId id="463" r:id="rId119"/>
    <p:sldId id="277" r:id="rId120"/>
    <p:sldId id="278" r:id="rId121"/>
    <p:sldId id="279" r:id="rId122"/>
    <p:sldId id="451" r:id="rId123"/>
    <p:sldId id="280" r:id="rId124"/>
    <p:sldId id="460" r:id="rId125"/>
    <p:sldId id="461" r:id="rId126"/>
    <p:sldId id="400" r:id="rId127"/>
    <p:sldId id="282" r:id="rId12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923604-96AB-444E-ACA5-A90FDC16596B}" type="datetimeFigureOut">
              <a:rPr lang="el-GR" smtClean="0"/>
              <a:t>20/9/2026</a:t>
            </a:fld>
            <a:endParaRPr lang="el-GR"/>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l-G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D4C719-39D3-4D51-92D7-028CA09B6C61}" type="slidenum">
              <a:rPr lang="el-GR" smtClean="0"/>
              <a:t>‹#›</a:t>
            </a:fld>
            <a:endParaRPr lang="el-GR"/>
          </a:p>
        </p:txBody>
      </p:sp>
    </p:spTree>
    <p:extLst>
      <p:ext uri="{BB962C8B-B14F-4D97-AF65-F5344CB8AC3E}">
        <p14:creationId xmlns:p14="http://schemas.microsoft.com/office/powerpoint/2010/main" val="3810320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l-GR" dirty="0"/>
          </a:p>
        </p:txBody>
      </p:sp>
      <p:sp>
        <p:nvSpPr>
          <p:cNvPr id="4" name="Номер слайда 3"/>
          <p:cNvSpPr>
            <a:spLocks noGrp="1"/>
          </p:cNvSpPr>
          <p:nvPr>
            <p:ph type="sldNum" sz="quarter" idx="5"/>
          </p:nvPr>
        </p:nvSpPr>
        <p:spPr/>
        <p:txBody>
          <a:bodyPr/>
          <a:lstStyle/>
          <a:p>
            <a:fld id="{40D4C719-39D3-4D51-92D7-028CA09B6C61}" type="slidenum">
              <a:rPr lang="el-GR" smtClean="0"/>
              <a:t>117</a:t>
            </a:fld>
            <a:endParaRPr lang="el-GR"/>
          </a:p>
        </p:txBody>
      </p:sp>
    </p:spTree>
    <p:extLst>
      <p:ext uri="{BB962C8B-B14F-4D97-AF65-F5344CB8AC3E}">
        <p14:creationId xmlns:p14="http://schemas.microsoft.com/office/powerpoint/2010/main" val="1795334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D7D2612D-8F6B-407F-8347-2761A86285B9}" type="datetimeFigureOut">
              <a:rPr lang="ru-RU" smtClean="0"/>
              <a:t>20.09.2026</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4736624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7D2612D-8F6B-407F-8347-2761A86285B9}" type="datetimeFigureOut">
              <a:rPr lang="ru-RU" smtClean="0"/>
              <a:t>20.09.2026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3060714643"/>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D7D2612D-8F6B-407F-8347-2761A86285B9}" type="datetimeFigureOut">
              <a:rPr lang="ru-RU" smtClean="0"/>
              <a:t>20.09.2026</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282903867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D7D2612D-8F6B-407F-8347-2761A86285B9}" type="datetimeFigureOut">
              <a:rPr lang="ru-RU" smtClean="0"/>
              <a:t>20.09.2026</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2491396860"/>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D7D2612D-8F6B-407F-8347-2761A86285B9}" type="datetimeFigureOut">
              <a:rPr lang="ru-RU" smtClean="0"/>
              <a:t>20.09.2026</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251129416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D7D2612D-8F6B-407F-8347-2761A86285B9}" type="datetimeFigureOut">
              <a:rPr lang="ru-RU" smtClean="0"/>
              <a:t>20.09.2026</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50945157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D2612D-8F6B-407F-8347-2761A86285B9}" type="datetimeFigureOut">
              <a:rPr lang="ru-RU" smtClean="0"/>
              <a:t>20.09.2026</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60086267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D7D2612D-8F6B-407F-8347-2761A86285B9}" type="datetimeFigureOut">
              <a:rPr lang="ru-RU" smtClean="0"/>
              <a:t>20.09.2026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90692275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D7D2612D-8F6B-407F-8347-2761A86285B9}" type="datetimeFigureOut">
              <a:rPr lang="ru-RU" smtClean="0"/>
              <a:t>20.09.2026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67288539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D7D2612D-8F6B-407F-8347-2761A86285B9}" type="datetimeFigureOut">
              <a:rPr lang="ru-RU" smtClean="0"/>
              <a:t>20.09.2026</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2741211397"/>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D7D2612D-8F6B-407F-8347-2761A86285B9}" type="datetimeFigureOut">
              <a:rPr lang="ru-RU" smtClean="0"/>
              <a:t>20.09.2026</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C7F3E6C-79DA-47DF-A811-670667024B30}"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5225683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D7D2612D-8F6B-407F-8347-2761A86285B9}" type="datetimeFigureOut">
              <a:rPr lang="ru-RU" smtClean="0"/>
              <a:t>20.09.2026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1905019059"/>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D7D2612D-8F6B-407F-8347-2761A86285B9}" type="datetimeFigureOut">
              <a:rPr lang="ru-RU" smtClean="0"/>
              <a:t>20.09.2026</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C7F3E6C-79DA-47DF-A811-670667024B30}"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50500619"/>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D7D2612D-8F6B-407F-8347-2761A86285B9}" type="datetimeFigureOut">
              <a:rPr lang="ru-RU" smtClean="0"/>
              <a:t>20.09.2026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751477670"/>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7D2612D-8F6B-407F-8347-2761A86285B9}" type="datetimeFigureOut">
              <a:rPr lang="ru-RU" smtClean="0"/>
              <a:t>20.09.2026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3755957910"/>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7D2612D-8F6B-407F-8347-2761A86285B9}" type="datetimeFigureOut">
              <a:rPr lang="ru-RU" smtClean="0"/>
              <a:t>20.09.2026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C7F3E6C-79DA-47DF-A811-670667024B30}" type="slidenum">
              <a:rPr lang="ru-RU" smtClean="0"/>
              <a:t>‹#›</a:t>
            </a:fld>
            <a:endParaRPr lang="ru-RU"/>
          </a:p>
        </p:txBody>
      </p:sp>
    </p:spTree>
    <p:extLst>
      <p:ext uri="{BB962C8B-B14F-4D97-AF65-F5344CB8AC3E}">
        <p14:creationId xmlns:p14="http://schemas.microsoft.com/office/powerpoint/2010/main" val="1625707980"/>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7D2612D-8F6B-407F-8347-2761A86285B9}" type="datetimeFigureOut">
              <a:rPr lang="ru-RU" smtClean="0"/>
              <a:t>20.09.2026</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C7F3E6C-79DA-47DF-A811-670667024B30}" type="slidenum">
              <a:rPr lang="ru-RU" smtClean="0"/>
              <a:t>‹#›</a:t>
            </a:fld>
            <a:endParaRPr lang="ru-RU"/>
          </a:p>
        </p:txBody>
      </p:sp>
    </p:spTree>
    <p:extLst>
      <p:ext uri="{BB962C8B-B14F-4D97-AF65-F5344CB8AC3E}">
        <p14:creationId xmlns:p14="http://schemas.microsoft.com/office/powerpoint/2010/main" val="2636423062"/>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Lst>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6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8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97.jpeg"/><Relationship Id="rId4" Type="http://schemas.openxmlformats.org/officeDocument/2006/relationships/image" Target="../media/image96.jpeg"/></Relationships>
</file>

<file path=ppt/slides/_rels/slide8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00.jpeg"/></Relationships>
</file>

<file path=ppt/slides/_rels/slide8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7.xml"/><Relationship Id="rId5" Type="http://schemas.openxmlformats.org/officeDocument/2006/relationships/image" Target="../media/image103.jpeg"/><Relationship Id="rId4" Type="http://schemas.openxmlformats.org/officeDocument/2006/relationships/image" Target="../media/image1.png"/></Relationships>
</file>

<file path=ppt/slides/_rels/slide8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06.jpeg"/></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6.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20.jpeg"/><Relationship Id="rId4" Type="http://schemas.openxmlformats.org/officeDocument/2006/relationships/image" Target="../media/image119.jpeg"/></Relationships>
</file>

<file path=ppt/slides/_rels/slide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24.jpeg"/><Relationship Id="rId4" Type="http://schemas.openxmlformats.org/officeDocument/2006/relationships/image" Target="../media/image123.jpeg"/></Relationships>
</file>

<file path=ppt/slides/_rels/slide10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01.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7.xml"/><Relationship Id="rId4" Type="http://schemas.openxmlformats.org/officeDocument/2006/relationships/image" Target="../media/image129.jpeg"/></Relationships>
</file>

<file path=ppt/slides/_rels/slide102.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7.xml"/><Relationship Id="rId4" Type="http://schemas.openxmlformats.org/officeDocument/2006/relationships/image" Target="http://www.hecucenter.ru/up/20190610_112234.jpg"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hecucenter.ru/gr/news/10062019__agones_vosporoi__epistimoniki_imerida.html" TargetMode="Externa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7.xml"/><Relationship Id="rId4" Type="http://schemas.openxmlformats.org/officeDocument/2006/relationships/image" Target="../media/image139.jpeg"/></Relationships>
</file>

<file path=ppt/slides/_rels/slide10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42.jpeg"/></Relationships>
</file>

<file path=ppt/slides/_rels/slide110.xml.rels><?xml version="1.0" encoding="UTF-8" standalone="yes"?>
<Relationships xmlns="http://schemas.openxmlformats.org/package/2006/relationships"><Relationship Id="rId3" Type="http://schemas.openxmlformats.org/officeDocument/2006/relationships/image" Target="../media/image144.jpeg"/><Relationship Id="rId7" Type="http://schemas.openxmlformats.org/officeDocument/2006/relationships/image" Target="../media/image1.png"/><Relationship Id="rId2" Type="http://schemas.openxmlformats.org/officeDocument/2006/relationships/image" Target="../media/image143.jpeg"/><Relationship Id="rId1" Type="http://schemas.openxmlformats.org/officeDocument/2006/relationships/slideLayout" Target="../slideLayouts/slideLayout7.xml"/><Relationship Id="rId6" Type="http://schemas.openxmlformats.org/officeDocument/2006/relationships/image" Target="../media/image147.jpeg"/><Relationship Id="rId5" Type="http://schemas.openxmlformats.org/officeDocument/2006/relationships/image" Target="../media/image146.jpeg"/><Relationship Id="rId4" Type="http://schemas.openxmlformats.org/officeDocument/2006/relationships/image" Target="../media/image145.jpeg"/></Relationships>
</file>

<file path=ppt/slides/_rels/slide111.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e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51.jpeg"/><Relationship Id="rId4" Type="http://schemas.openxmlformats.org/officeDocument/2006/relationships/image" Target="../media/image150.jpeg"/></Relationships>
</file>

<file path=ppt/slides/_rels/slide112.xml.rels><?xml version="1.0" encoding="UTF-8" standalone="yes"?>
<Relationships xmlns="http://schemas.openxmlformats.org/package/2006/relationships"><Relationship Id="rId8" Type="http://schemas.openxmlformats.org/officeDocument/2006/relationships/image" Target="../media/image158.jpeg"/><Relationship Id="rId3" Type="http://schemas.openxmlformats.org/officeDocument/2006/relationships/image" Target="../media/image153.jpeg"/><Relationship Id="rId7" Type="http://schemas.openxmlformats.org/officeDocument/2006/relationships/image" Target="../media/image157.jpeg"/><Relationship Id="rId2" Type="http://schemas.openxmlformats.org/officeDocument/2006/relationships/image" Target="../media/image152.jpeg"/><Relationship Id="rId1" Type="http://schemas.openxmlformats.org/officeDocument/2006/relationships/slideLayout" Target="../slideLayouts/slideLayout7.xml"/><Relationship Id="rId6" Type="http://schemas.openxmlformats.org/officeDocument/2006/relationships/image" Target="../media/image156.jpeg"/><Relationship Id="rId5" Type="http://schemas.openxmlformats.org/officeDocument/2006/relationships/image" Target="../media/image155.jpeg"/><Relationship Id="rId4" Type="http://schemas.openxmlformats.org/officeDocument/2006/relationships/image" Target="../media/image154.jpeg"/><Relationship Id="rId9" Type="http://schemas.openxmlformats.org/officeDocument/2006/relationships/image" Target="../media/image1.png"/></Relationships>
</file>

<file path=ppt/slides/_rels/slide113.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63.png"/></Relationships>
</file>

<file path=ppt/slides/_rels/slide11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image" Target="../media/image165.jpeg"/><Relationship Id="rId1" Type="http://schemas.openxmlformats.org/officeDocument/2006/relationships/slideLayout" Target="../slideLayouts/slideLayout7.xml"/><Relationship Id="rId5" Type="http://schemas.openxmlformats.org/officeDocument/2006/relationships/image" Target="../media/image167.jpeg"/><Relationship Id="rId4" Type="http://schemas.openxmlformats.org/officeDocument/2006/relationships/image" Target="../media/image1.png"/></Relationships>
</file>

<file path=ppt/slides/_rels/slide1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8" Type="http://schemas.openxmlformats.org/officeDocument/2006/relationships/hyperlink" Target="http://1tvcrimea.ru/pages/category/000002-razvlekatelnye/program/000058-gosti-peredachi-utro/video/025122-angelus-sideratus-i-afrodita-lazaridi" TargetMode="External"/><Relationship Id="rId13" Type="http://schemas.openxmlformats.org/officeDocument/2006/relationships/hyperlink" Target="https://www.youtube.com/watch?v=Kd7NwrC060Y" TargetMode="External"/><Relationship Id="rId3" Type="http://schemas.openxmlformats.org/officeDocument/2006/relationships/hyperlink" Target="http://www.visitcrimea.guide/novosti/news/1884-premeru-spektaklya-troyanki-v-postanovke-grecheskogo-rezhissera-angelosa-sideratosa-gotovit-krymskij-muzykalnyj-teatr" TargetMode="External"/><Relationship Id="rId7" Type="http://schemas.openxmlformats.org/officeDocument/2006/relationships/hyperlink" Target="https://www.youtube.com/watch?v=89n4nuCT3JY&amp;feature=youtu.be" TargetMode="External"/><Relationship Id="rId12" Type="http://schemas.openxmlformats.org/officeDocument/2006/relationships/hyperlink" Target="https://www.youtube.com/watch?v=Ixq8M7jIWKU" TargetMode="External"/><Relationship Id="rId2" Type="http://schemas.openxmlformats.org/officeDocument/2006/relationships/hyperlink" Target="http://muzteatr.net/grecheskij-rezhisser-planiruet-v-seredine-marta-predstavit-krymchanam-antichnuyu-antivoennuyu-pesu/" TargetMode="External"/><Relationship Id="rId1" Type="http://schemas.openxmlformats.org/officeDocument/2006/relationships/slideLayout" Target="../slideLayouts/slideLayout7.xml"/><Relationship Id="rId6" Type="http://schemas.openxmlformats.org/officeDocument/2006/relationships/hyperlink" Target="http://muzteatr.net/troyanki-sideratosa-zavershat-perekrestnyj-god-grecii-i-rossii-minkultury-kryma/" TargetMode="External"/><Relationship Id="rId11" Type="http://schemas.openxmlformats.org/officeDocument/2006/relationships/hyperlink" Target="http://muzteatr.net/premera-vsegda-prazdnik/" TargetMode="External"/><Relationship Id="rId5" Type="http://schemas.openxmlformats.org/officeDocument/2006/relationships/hyperlink" Target="http://crimea.ria.ru/culture/20170310/1109446350.html" TargetMode="External"/><Relationship Id="rId15" Type="http://schemas.openxmlformats.org/officeDocument/2006/relationships/image" Target="../media/image1.png"/><Relationship Id="rId10" Type="http://schemas.openxmlformats.org/officeDocument/2006/relationships/hyperlink" Target="http://crimea.ria.ru/press/20170310/1109425957.html" TargetMode="External"/><Relationship Id="rId4" Type="http://schemas.openxmlformats.org/officeDocument/2006/relationships/hyperlink" Target="http://crimea.mk.ru/articles/2017/03/09/v-simferopole-gotovyatsya-k-premere-troyanok.html" TargetMode="External"/><Relationship Id="rId9" Type="http://schemas.openxmlformats.org/officeDocument/2006/relationships/hyperlink" Target="http://www.hecucenter.ru/gr/press/parapompes_sto_diadiktio_me_dimosieiseis_sta_mme_gia_tis_troades_.html" TargetMode="External"/><Relationship Id="rId14" Type="http://schemas.openxmlformats.org/officeDocument/2006/relationships/hyperlink" Target="https://www.youtube.com/watch?v=2iMi3jIPGN8" TargetMode="External"/></Relationships>
</file>

<file path=ppt/slides/_rels/slide1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8" Type="http://schemas.openxmlformats.org/officeDocument/2006/relationships/image" Target="../media/image172.jpeg"/><Relationship Id="rId3" Type="http://schemas.openxmlformats.org/officeDocument/2006/relationships/image" Target="../media/image88.jpeg"/><Relationship Id="rId7" Type="http://schemas.openxmlformats.org/officeDocument/2006/relationships/image" Target="../media/image171.jpeg"/><Relationship Id="rId2" Type="http://schemas.openxmlformats.org/officeDocument/2006/relationships/image" Target="../media/image168.jpeg"/><Relationship Id="rId1" Type="http://schemas.openxmlformats.org/officeDocument/2006/relationships/slideLayout" Target="../slideLayouts/slideLayout7.xml"/><Relationship Id="rId6" Type="http://schemas.openxmlformats.org/officeDocument/2006/relationships/image" Target="../media/image170.jpeg"/><Relationship Id="rId5" Type="http://schemas.openxmlformats.org/officeDocument/2006/relationships/image" Target="../media/image169.jpeg"/><Relationship Id="rId10" Type="http://schemas.openxmlformats.org/officeDocument/2006/relationships/image" Target="../media/image174.jpeg"/><Relationship Id="rId4" Type="http://schemas.openxmlformats.org/officeDocument/2006/relationships/image" Target="../media/image89.jpeg"/><Relationship Id="rId9" Type="http://schemas.openxmlformats.org/officeDocument/2006/relationships/image" Target="../media/image173.jpeg"/></Relationships>
</file>

<file path=ppt/slides/_rels/slide125.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5.png"/><Relationship Id="rId1" Type="http://schemas.openxmlformats.org/officeDocument/2006/relationships/slideLayout" Target="../slideLayouts/slideLayout7.xml"/><Relationship Id="rId5" Type="http://schemas.openxmlformats.org/officeDocument/2006/relationships/image" Target="../media/image177.jpeg"/><Relationship Id="rId4" Type="http://schemas.openxmlformats.org/officeDocument/2006/relationships/image" Target="http://www.crossed-flag-pins.com/Friendship-Pins/Russia/Flag-Pins-Russia-Greece.jpg"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image" Target="../media/image175.png"/><Relationship Id="rId1" Type="http://schemas.openxmlformats.org/officeDocument/2006/relationships/slideLayout" Target="../slideLayouts/slideLayout7.xml"/><Relationship Id="rId4" Type="http://schemas.openxmlformats.org/officeDocument/2006/relationships/image" Target="http://www.crossed-flag-pins.com/Friendship-Pins/Russia/Flag-Pins-Russia-Greece.jpg" TargetMode="External"/></Relationships>
</file>

<file path=ppt/slides/_rels/slide127.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2.jpeg"/><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24839" y="3450220"/>
            <a:ext cx="8577943" cy="3046988"/>
          </a:xfrm>
          <a:prstGeom prst="rect">
            <a:avLst/>
          </a:prstGeom>
        </p:spPr>
        <p:txBody>
          <a:bodyPr wrap="square">
            <a:spAutoFit/>
          </a:bodyPr>
          <a:lstStyle/>
          <a:p>
            <a:pPr algn="ctr">
              <a:spcAft>
                <a:spcPts val="0"/>
              </a:spcAft>
            </a:pPr>
            <a:r>
              <a:rPr lang="ru-RU" sz="3200" b="1" dirty="0">
                <a:solidFill>
                  <a:srgbClr val="C00000"/>
                </a:solidFill>
                <a:latin typeface="Times New Roman" panose="02020603050405020304" pitchFamily="18" charset="0"/>
              </a:rPr>
              <a:t>Греки</a:t>
            </a:r>
            <a:r>
              <a:rPr lang="el-GR" sz="3200" b="1" dirty="0">
                <a:solidFill>
                  <a:srgbClr val="C00000"/>
                </a:solidFill>
                <a:latin typeface="Times New Roman" panose="02020603050405020304" pitchFamily="18" charset="0"/>
              </a:rPr>
              <a:t> </a:t>
            </a:r>
            <a:r>
              <a:rPr lang="ru-RU" sz="3200" b="1" dirty="0">
                <a:solidFill>
                  <a:srgbClr val="C00000"/>
                </a:solidFill>
                <a:latin typeface="Times New Roman" panose="02020603050405020304" pitchFamily="18" charset="0"/>
              </a:rPr>
              <a:t>Росси. Греки в Тавриде. Историко-духовно-культурно-цивилизационная общность</a:t>
            </a:r>
            <a:r>
              <a:rPr lang="el-GR" sz="3200" b="1" dirty="0">
                <a:solidFill>
                  <a:srgbClr val="C00000"/>
                </a:solidFill>
                <a:latin typeface="Times New Roman" panose="02020603050405020304" pitchFamily="18" charset="0"/>
              </a:rPr>
              <a:t>. </a:t>
            </a:r>
            <a:r>
              <a:rPr lang="ru-RU" sz="3200" b="1" dirty="0">
                <a:solidFill>
                  <a:srgbClr val="C00000"/>
                </a:solidFill>
                <a:effectLst/>
                <a:latin typeface="Times New Roman" panose="02020603050405020304" pitchFamily="18" charset="0"/>
                <a:ea typeface="Times New Roman" panose="02020603050405020304" pitchFamily="18" charset="0"/>
              </a:rPr>
              <a:t>ГРЕЧЕСКИЙ КУЛЬТУРНЫЙ ЦЕНТР – ГКЦ на ТАВРИЧЕСКОЙ ЗЕМЛЕ </a:t>
            </a:r>
            <a:r>
              <a:rPr lang="ru-RU" sz="3200" b="1" dirty="0">
                <a:solidFill>
                  <a:srgbClr val="C00000"/>
                </a:solidFill>
                <a:latin typeface="Times New Roman" panose="02020603050405020304" pitchFamily="18" charset="0"/>
              </a:rPr>
              <a:t>- </a:t>
            </a:r>
            <a:r>
              <a:rPr lang="el-GR" sz="3200" b="1" dirty="0">
                <a:solidFill>
                  <a:srgbClr val="C00000"/>
                </a:solidFill>
                <a:latin typeface="Times New Roman" panose="02020603050405020304" pitchFamily="18" charset="0"/>
              </a:rPr>
              <a:t>Οι Έλληνες της Ρωσίας. Έλληνες της Ταυρίδας. Ιστορική-πνευματική-πολιτισμική κοινότητα.</a:t>
            </a:r>
            <a:endParaRPr lang="ru-RU" sz="3200" b="1" dirty="0">
              <a:solidFill>
                <a:srgbClr val="C00000"/>
              </a:solidFill>
              <a:latin typeface="Times New Roman" panose="02020603050405020304"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8029" y="427511"/>
            <a:ext cx="5151564" cy="1934381"/>
          </a:xfrm>
          <a:prstGeom prst="rect">
            <a:avLst/>
          </a:prstGeom>
        </p:spPr>
      </p:pic>
    </p:spTree>
    <p:extLst>
      <p:ext uri="{BB962C8B-B14F-4D97-AF65-F5344CB8AC3E}">
        <p14:creationId xmlns:p14="http://schemas.microsoft.com/office/powerpoint/2010/main" val="950121043"/>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143672" y="-51877"/>
            <a:ext cx="6696744" cy="985270"/>
          </a:xfrm>
          <a:prstGeom prst="rect">
            <a:avLst/>
          </a:prstGeom>
        </p:spPr>
        <p:txBody>
          <a:bodyPr wrap="square">
            <a:spAutoFit/>
          </a:bodyPr>
          <a:lstStyle/>
          <a:p>
            <a:pPr>
              <a:lnSpc>
                <a:spcPct val="107000"/>
              </a:lnSpc>
              <a:spcAft>
                <a:spcPts val="800"/>
              </a:spcAft>
            </a:pPr>
            <a:r>
              <a:rPr lang="ru-RU"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Присутствие греков в России в новое время</a:t>
            </a:r>
            <a:r>
              <a:rPr lang="el-GR"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93468" y="875860"/>
            <a:ext cx="5040560" cy="5049191"/>
          </a:xfrm>
          <a:prstGeom prst="rect">
            <a:avLst/>
          </a:prstGeom>
        </p:spPr>
      </p:pic>
      <p:sp>
        <p:nvSpPr>
          <p:cNvPr id="6" name="Прямоугольник 5"/>
          <p:cNvSpPr/>
          <p:nvPr/>
        </p:nvSpPr>
        <p:spPr>
          <a:xfrm>
            <a:off x="1703512" y="5949280"/>
            <a:ext cx="8820472" cy="436786"/>
          </a:xfrm>
          <a:prstGeom prst="rect">
            <a:avLst/>
          </a:prstGeom>
        </p:spPr>
        <p:txBody>
          <a:bodyPr wrap="square">
            <a:spAutoFit/>
          </a:bodyPr>
          <a:lstStyle/>
          <a:p>
            <a:pPr algn="ctr">
              <a:lnSpc>
                <a:spcPct val="107000"/>
              </a:lnSpc>
              <a:spcAft>
                <a:spcPts val="800"/>
              </a:spcAft>
            </a:pPr>
            <a:r>
              <a:rPr lang="el-GR" sz="2200" b="1"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Η παρουσία των Ελλήνων στη Ρωσία κατά τους Νεότερους Χρόνους</a:t>
            </a:r>
            <a:endParaRPr lang="ru-RU" sz="22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82107670"/>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1544" y="836712"/>
            <a:ext cx="8183880" cy="1051560"/>
          </a:xfrm>
        </p:spPr>
        <p:txBody>
          <a:bodyPr>
            <a:normAutofit fontScale="90000"/>
          </a:bodyPr>
          <a:lstStyle/>
          <a:p>
            <a:r>
              <a:rPr lang="ru-RU" i="1" dirty="0">
                <a:solidFill>
                  <a:srgbClr val="800000"/>
                </a:solidFill>
                <a:latin typeface="Book Antiqua" panose="02040602050305030304" pitchFamily="18" charset="0"/>
              </a:rPr>
              <a:t>     Россия – Греция:</a:t>
            </a:r>
            <a:br>
              <a:rPr lang="ru-RU" i="1" dirty="0">
                <a:solidFill>
                  <a:srgbClr val="800000"/>
                </a:solidFill>
                <a:latin typeface="Book Antiqua" panose="02040602050305030304" pitchFamily="18" charset="0"/>
              </a:rPr>
            </a:br>
            <a:r>
              <a:rPr lang="ru-RU" i="1" dirty="0">
                <a:solidFill>
                  <a:srgbClr val="800000"/>
                </a:solidFill>
                <a:latin typeface="Book Antiqua" panose="02040602050305030304" pitchFamily="18" charset="0"/>
              </a:rPr>
              <a:t>                    общие страницы истории</a:t>
            </a:r>
          </a:p>
        </p:txBody>
      </p:sp>
      <p:pic>
        <p:nvPicPr>
          <p:cNvPr id="5122" name="Picture 2" descr="\\192.168.0.106\Data\ДОКУМЕНТЫ1\2016\PROJECTS 2016\Лекция Теодоры,24.04.2016\44.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4151785" y="1916833"/>
            <a:ext cx="4134371" cy="23290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79576" y="4581128"/>
            <a:ext cx="7416824" cy="1077218"/>
          </a:xfrm>
          <a:prstGeom prst="rect">
            <a:avLst/>
          </a:prstGeom>
          <a:noFill/>
        </p:spPr>
        <p:txBody>
          <a:bodyPr wrap="square" rtlCol="0">
            <a:spAutoFit/>
          </a:bodyPr>
          <a:lstStyle/>
          <a:p>
            <a:r>
              <a:rPr lang="el-GR" sz="3200" b="1" i="1" dirty="0">
                <a:solidFill>
                  <a:srgbClr val="002060"/>
                </a:solidFill>
                <a:latin typeface="Book Antiqua" panose="02040602050305030304" pitchFamily="18" charset="0"/>
              </a:rPr>
              <a:t>Ελλάδα – Ρωσία</a:t>
            </a:r>
            <a:r>
              <a:rPr lang="en-US" sz="3200" b="1" i="1" dirty="0">
                <a:solidFill>
                  <a:srgbClr val="002060"/>
                </a:solidFill>
                <a:latin typeface="Book Antiqua" panose="02040602050305030304" pitchFamily="18" charset="0"/>
              </a:rPr>
              <a:t>:</a:t>
            </a:r>
            <a:r>
              <a:rPr lang="ru-RU" sz="3200" b="1" i="1" dirty="0">
                <a:solidFill>
                  <a:srgbClr val="002060"/>
                </a:solidFill>
                <a:latin typeface="Book Antiqua" panose="02040602050305030304" pitchFamily="18" charset="0"/>
              </a:rPr>
              <a:t> </a:t>
            </a:r>
          </a:p>
          <a:p>
            <a:r>
              <a:rPr lang="ru-RU" sz="3200" b="1" i="1" dirty="0">
                <a:solidFill>
                  <a:srgbClr val="002060"/>
                </a:solidFill>
                <a:latin typeface="Book Antiqua" panose="02040602050305030304" pitchFamily="18" charset="0"/>
              </a:rPr>
              <a:t>                   </a:t>
            </a:r>
            <a:r>
              <a:rPr lang="el-GR" sz="3200" b="1" i="1" dirty="0">
                <a:solidFill>
                  <a:srgbClr val="002060"/>
                </a:solidFill>
                <a:latin typeface="Book Antiqua" panose="02040602050305030304" pitchFamily="18" charset="0"/>
              </a:rPr>
              <a:t>κοινές σελίδες ιστορίας</a:t>
            </a:r>
            <a:endParaRPr lang="ru-RU" sz="3200" b="1" i="1" dirty="0">
              <a:solidFill>
                <a:srgbClr val="002060"/>
              </a:solidFill>
              <a:latin typeface="Book Antiqua" panose="02040602050305030304" pitchFamily="18" charset="0"/>
            </a:endParaRPr>
          </a:p>
        </p:txBody>
      </p:sp>
    </p:spTree>
    <p:extLst>
      <p:ext uri="{BB962C8B-B14F-4D97-AF65-F5344CB8AC3E}">
        <p14:creationId xmlns:p14="http://schemas.microsoft.com/office/powerpoint/2010/main" val="283688261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1544" y="4581128"/>
            <a:ext cx="8183880" cy="1051560"/>
          </a:xfrm>
        </p:spPr>
        <p:txBody>
          <a:bodyPr/>
          <a:lstStyle/>
          <a:p>
            <a:pPr algn="ctr"/>
            <a:r>
              <a:rPr lang="ru-RU" dirty="0">
                <a:solidFill>
                  <a:srgbClr val="800000"/>
                </a:solidFill>
                <a:latin typeface="Book Antiqua" panose="02040602050305030304" pitchFamily="18" charset="0"/>
              </a:rPr>
              <a:t>Причерноморье </a:t>
            </a:r>
            <a:r>
              <a:rPr lang="en-US" dirty="0">
                <a:solidFill>
                  <a:srgbClr val="800000"/>
                </a:solidFill>
                <a:latin typeface="Book Antiqua" panose="02040602050305030304" pitchFamily="18" charset="0"/>
              </a:rPr>
              <a:t>/ </a:t>
            </a:r>
            <a:r>
              <a:rPr lang="el-GR" dirty="0">
                <a:solidFill>
                  <a:srgbClr val="002060"/>
                </a:solidFill>
                <a:latin typeface="Book Antiqua" panose="02040602050305030304" pitchFamily="18" charset="0"/>
              </a:rPr>
              <a:t>Εύξεινος Πόντος</a:t>
            </a:r>
            <a:endParaRPr lang="ru-RU" dirty="0">
              <a:solidFill>
                <a:srgbClr val="002060"/>
              </a:solidFill>
              <a:latin typeface="Book Antiqua" panose="02040602050305030304" pitchFamily="18" charset="0"/>
            </a:endParaRPr>
          </a:p>
        </p:txBody>
      </p:sp>
      <p:pic>
        <p:nvPicPr>
          <p:cNvPr id="1026"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3935760" y="836712"/>
            <a:ext cx="4542958" cy="3497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171458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3719736" y="530226"/>
            <a:ext cx="5191166" cy="389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6523390"/>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3325656" y="530226"/>
            <a:ext cx="5586727" cy="418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7849750"/>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09046" y="5157192"/>
            <a:ext cx="8183880" cy="677768"/>
          </a:xfrm>
        </p:spPr>
        <p:txBody>
          <a:bodyPr/>
          <a:lstStyle/>
          <a:p>
            <a:pPr algn="ctr"/>
            <a:r>
              <a:rPr lang="ru-RU" dirty="0">
                <a:solidFill>
                  <a:srgbClr val="800000"/>
                </a:solidFill>
                <a:latin typeface="Book Antiqua" panose="02040602050305030304" pitchFamily="18" charset="0"/>
              </a:rPr>
              <a:t>Пантикапей</a:t>
            </a:r>
            <a:r>
              <a:rPr lang="el-GR" dirty="0">
                <a:solidFill>
                  <a:srgbClr val="800000"/>
                </a:solidFill>
                <a:latin typeface="Book Antiqua" panose="02040602050305030304" pitchFamily="18" charset="0"/>
              </a:rPr>
              <a:t> / </a:t>
            </a:r>
            <a:r>
              <a:rPr lang="el-GR" dirty="0">
                <a:solidFill>
                  <a:srgbClr val="002060"/>
                </a:solidFill>
                <a:latin typeface="Book Antiqua" panose="02040602050305030304" pitchFamily="18" charset="0"/>
              </a:rPr>
              <a:t>Παντικάπαιον</a:t>
            </a:r>
            <a:endParaRPr lang="ru-RU" dirty="0">
              <a:solidFill>
                <a:srgbClr val="800000"/>
              </a:solidFill>
              <a:latin typeface="Book Antiqua" panose="02040602050305030304" pitchFamily="18" charset="0"/>
            </a:endParaRPr>
          </a:p>
        </p:txBody>
      </p:sp>
      <p:pic>
        <p:nvPicPr>
          <p:cNvPr id="6146" name="Picture 2" descr="\\192.168.0.106\Data\ДОКУМЕНТЫ1\2016\PROJECTS 2016\Парламентская газета,08.06\map_bospor.gif"/>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5879977" y="836713"/>
            <a:ext cx="4108349" cy="2026785"/>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192.168.0.106\Data\ДОКУМЕНТЫ1\2016\PROJECTS 2016\Парламентская газета,08.06\pantikapei-sea.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51584" y="2492896"/>
            <a:ext cx="3744416" cy="2568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12537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192.168.0.106\Data\ДОКУМЕНТЫ1\2016\PROJECTS 2016\Парламентская газета,08.06\колонизация.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2135560" y="620688"/>
            <a:ext cx="3547872" cy="2372868"/>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192.168.0.106\Data\ДОКУМЕНТЫ1\2016\PROJECTS 2016\Парламентская газета,08.06\тавры.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107668" y="3140969"/>
            <a:ext cx="5976664" cy="259984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9977" y="1142663"/>
            <a:ext cx="4316523" cy="2246769"/>
          </a:xfrm>
          <a:prstGeom prst="rect">
            <a:avLst/>
          </a:prstGeom>
          <a:noFill/>
        </p:spPr>
        <p:txBody>
          <a:bodyPr wrap="square" rtlCol="0">
            <a:spAutoFit/>
          </a:bodyPr>
          <a:lstStyle/>
          <a:p>
            <a:r>
              <a:rPr lang="ru-RU" sz="2800" b="1" dirty="0">
                <a:solidFill>
                  <a:srgbClr val="800000"/>
                </a:solidFill>
                <a:latin typeface="Book Antiqua" panose="02040602050305030304" pitchFamily="18" charset="0"/>
              </a:rPr>
              <a:t>Великая Колонизация</a:t>
            </a:r>
            <a:endParaRPr lang="el-GR" sz="2800" b="1" dirty="0">
              <a:solidFill>
                <a:srgbClr val="800000"/>
              </a:solidFill>
              <a:latin typeface="Book Antiqua" panose="02040602050305030304" pitchFamily="18" charset="0"/>
            </a:endParaRPr>
          </a:p>
          <a:p>
            <a:r>
              <a:rPr lang="el-GR" sz="2800" b="1" dirty="0">
                <a:solidFill>
                  <a:srgbClr val="800000"/>
                </a:solidFill>
                <a:latin typeface="Book Antiqua" panose="02040602050305030304" pitchFamily="18" charset="0"/>
              </a:rPr>
              <a:t> </a:t>
            </a:r>
            <a:r>
              <a:rPr lang="en-US" sz="2800" b="1" dirty="0">
                <a:solidFill>
                  <a:srgbClr val="800000"/>
                </a:solidFill>
                <a:latin typeface="Book Antiqua" panose="02040602050305030304" pitchFamily="18" charset="0"/>
              </a:rPr>
              <a:t>VII – V </a:t>
            </a:r>
            <a:r>
              <a:rPr lang="ru-RU" sz="2800" b="1" dirty="0">
                <a:solidFill>
                  <a:srgbClr val="800000"/>
                </a:solidFill>
                <a:latin typeface="Book Antiqua" panose="02040602050305030304" pitchFamily="18" charset="0"/>
              </a:rPr>
              <a:t>вв. до н.э. </a:t>
            </a:r>
            <a:r>
              <a:rPr lang="el-GR" sz="2800" b="1" dirty="0">
                <a:solidFill>
                  <a:srgbClr val="800000"/>
                </a:solidFill>
                <a:latin typeface="Book Antiqua" panose="02040602050305030304" pitchFamily="18" charset="0"/>
              </a:rPr>
              <a:t>/ </a:t>
            </a:r>
          </a:p>
          <a:p>
            <a:r>
              <a:rPr lang="el-GR" sz="2800" b="1" dirty="0">
                <a:solidFill>
                  <a:srgbClr val="002060"/>
                </a:solidFill>
                <a:latin typeface="Book Antiqua" panose="02040602050305030304" pitchFamily="18" charset="0"/>
              </a:rPr>
              <a:t>Μεγάλος Εποικισμός, </a:t>
            </a:r>
          </a:p>
          <a:p>
            <a:r>
              <a:rPr lang="el-GR" sz="2800" b="1" dirty="0">
                <a:solidFill>
                  <a:srgbClr val="002060"/>
                </a:solidFill>
                <a:latin typeface="Book Antiqua" panose="02040602050305030304" pitchFamily="18" charset="0"/>
              </a:rPr>
              <a:t>7</a:t>
            </a:r>
            <a:r>
              <a:rPr lang="el-GR" sz="2800" b="1" baseline="30000" dirty="0">
                <a:solidFill>
                  <a:srgbClr val="002060"/>
                </a:solidFill>
                <a:latin typeface="Book Antiqua" panose="02040602050305030304" pitchFamily="18" charset="0"/>
              </a:rPr>
              <a:t>ος</a:t>
            </a:r>
            <a:r>
              <a:rPr lang="el-GR" sz="2800" b="1" dirty="0">
                <a:solidFill>
                  <a:srgbClr val="002060"/>
                </a:solidFill>
                <a:latin typeface="Book Antiqua" panose="02040602050305030304" pitchFamily="18" charset="0"/>
              </a:rPr>
              <a:t> – 5</a:t>
            </a:r>
            <a:r>
              <a:rPr lang="el-GR" sz="2800" b="1" baseline="30000" dirty="0">
                <a:solidFill>
                  <a:srgbClr val="002060"/>
                </a:solidFill>
                <a:latin typeface="Book Antiqua" panose="02040602050305030304" pitchFamily="18" charset="0"/>
              </a:rPr>
              <a:t>ος</a:t>
            </a:r>
            <a:r>
              <a:rPr lang="el-GR" sz="2800" b="1" dirty="0">
                <a:solidFill>
                  <a:srgbClr val="002060"/>
                </a:solidFill>
                <a:latin typeface="Book Antiqua" panose="02040602050305030304" pitchFamily="18" charset="0"/>
              </a:rPr>
              <a:t> αι. π.Χ.</a:t>
            </a:r>
          </a:p>
          <a:p>
            <a:r>
              <a:rPr lang="el-GR" sz="2800" b="1" dirty="0">
                <a:solidFill>
                  <a:srgbClr val="002060"/>
                </a:solidFill>
                <a:latin typeface="Book Antiqua" panose="02040602050305030304" pitchFamily="18" charset="0"/>
              </a:rPr>
              <a:t> </a:t>
            </a:r>
            <a:endParaRPr lang="ru-RU" sz="2800" b="1" dirty="0">
              <a:solidFill>
                <a:srgbClr val="800000"/>
              </a:solidFill>
              <a:latin typeface="Book Antiqua" panose="02040602050305030304" pitchFamily="18" charset="0"/>
            </a:endParaRPr>
          </a:p>
        </p:txBody>
      </p:sp>
    </p:spTree>
    <p:extLst>
      <p:ext uri="{BB962C8B-B14F-4D97-AF65-F5344CB8AC3E}">
        <p14:creationId xmlns:p14="http://schemas.microsoft.com/office/powerpoint/2010/main" val="3509583046"/>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192.168.0.106\Data\ДОКУМЕНТЫ1\2016\PROJECTS 2016\Парламентская газета,08.06\cropped-140.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2351584" y="3429001"/>
            <a:ext cx="7607498" cy="2190959"/>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192.168.0.106\Data\ДОКУМЕНТЫ1\2016\PROJECTS 2016\Парламентская газета,08.06\1204550979_amfitiatr-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23593" y="692696"/>
            <a:ext cx="3730583" cy="247734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192.168.0.106\Data\фото 2015\Керчь. Антигона\из фейсбука\10515128_705396189571318_2922797792521214687_o.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00056" y="901071"/>
            <a:ext cx="3089376" cy="2060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951022"/>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1544" y="404664"/>
            <a:ext cx="8208912" cy="2549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descr="\\192.168.0.106\Data\ДОКУМЕНТЫ1\2016\PROJECTS 2016\Парламентская газета,08.06\koumpelidiki.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79576" y="3717032"/>
            <a:ext cx="3672408" cy="244827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192.168.0.106\Data\ДОКУМЕНТЫ1\2016\PROJECTS 2016\Парламентская газета,08.06\10397175_316184061877691_4341010691374174140_o.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40016" y="3717032"/>
            <a:ext cx="3312368" cy="2488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982068"/>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927648" y="5085185"/>
            <a:ext cx="6480720" cy="1138013"/>
          </a:xfrm>
        </p:spPr>
        <p:txBody>
          <a:bodyPr rtlCol="0">
            <a:normAutofit lnSpcReduction="10000"/>
            <a:scene3d>
              <a:camera prst="orthographicFront"/>
              <a:lightRig rig="harsh" dir="t"/>
            </a:scene3d>
            <a:sp3d extrusionH="57150" prstMaterial="matte">
              <a:bevelT w="63500" h="12700" prst="angle"/>
              <a:contourClr>
                <a:schemeClr val="bg1">
                  <a:lumMod val="65000"/>
                </a:schemeClr>
              </a:contourClr>
            </a:sp3d>
          </a:bodyPr>
          <a:lstStyle/>
          <a:p>
            <a:pPr>
              <a:defRPr/>
            </a:pPr>
            <a:r>
              <a:rPr lang="ru-RU" b="1" dirty="0">
                <a:ln/>
                <a:solidFill>
                  <a:srgbClr val="800000"/>
                </a:solidFill>
                <a:effectLst>
                  <a:outerShdw blurRad="38100" dist="38100" dir="2700000" algn="tl">
                    <a:srgbClr val="000000">
                      <a:alpha val="43137"/>
                    </a:srgbClr>
                  </a:outerShdw>
                </a:effectLst>
                <a:latin typeface="Book Antiqua" panose="02040602050305030304" pitchFamily="18" charset="0"/>
              </a:rPr>
              <a:t>«Крещение Руси». Фреска работы В. М. Васнецова в киевском Владимирском соборе. 1896 </a:t>
            </a:r>
            <a:r>
              <a:rPr lang="en-US" b="1" dirty="0">
                <a:ln/>
                <a:solidFill>
                  <a:srgbClr val="800000"/>
                </a:solidFill>
                <a:effectLst>
                  <a:outerShdw blurRad="38100" dist="38100" dir="2700000" algn="tl">
                    <a:srgbClr val="000000">
                      <a:alpha val="43137"/>
                    </a:srgbClr>
                  </a:outerShdw>
                </a:effectLst>
                <a:latin typeface="Book Antiqua" panose="02040602050305030304" pitchFamily="18" charset="0"/>
              </a:rPr>
              <a:t>/ </a:t>
            </a:r>
            <a:r>
              <a:rPr lang="el-GR" b="1" dirty="0">
                <a:ln/>
                <a:solidFill>
                  <a:srgbClr val="002060"/>
                </a:solidFill>
                <a:effectLst>
                  <a:outerShdw blurRad="38100" dist="38100" dir="2700000" algn="tl">
                    <a:srgbClr val="000000">
                      <a:alpha val="43137"/>
                    </a:srgbClr>
                  </a:outerShdw>
                </a:effectLst>
                <a:latin typeface="Book Antiqua" panose="02040602050305030304" pitchFamily="18" charset="0"/>
              </a:rPr>
              <a:t>Ρώσος ζωγράφος </a:t>
            </a:r>
            <a:r>
              <a:rPr lang="el-GR" b="1" i="1" u="sng" dirty="0">
                <a:ln/>
                <a:solidFill>
                  <a:srgbClr val="002060"/>
                </a:solidFill>
                <a:effectLst>
                  <a:outerShdw blurRad="38100" dist="38100" dir="2700000" algn="tl">
                    <a:srgbClr val="000000">
                      <a:alpha val="43137"/>
                    </a:srgbClr>
                  </a:outerShdw>
                </a:effectLst>
                <a:latin typeface="Book Antiqua" panose="02040602050305030304" pitchFamily="18" charset="0"/>
              </a:rPr>
              <a:t>Βαζνετσόβ</a:t>
            </a:r>
            <a:r>
              <a:rPr lang="en-US" b="1" dirty="0">
                <a:ln/>
                <a:solidFill>
                  <a:srgbClr val="002060"/>
                </a:solidFill>
                <a:effectLst>
                  <a:outerShdw blurRad="38100" dist="38100" dir="2700000" algn="tl">
                    <a:srgbClr val="000000">
                      <a:alpha val="43137"/>
                    </a:srgbClr>
                  </a:outerShdw>
                </a:effectLst>
                <a:latin typeface="Book Antiqua" panose="02040602050305030304" pitchFamily="18" charset="0"/>
              </a:rPr>
              <a:t>: </a:t>
            </a:r>
            <a:r>
              <a:rPr lang="el-GR" b="1" i="1" dirty="0">
                <a:ln/>
                <a:solidFill>
                  <a:srgbClr val="002060"/>
                </a:solidFill>
                <a:effectLst>
                  <a:outerShdw blurRad="38100" dist="38100" dir="2700000" algn="tl">
                    <a:srgbClr val="000000">
                      <a:alpha val="43137"/>
                    </a:srgbClr>
                  </a:outerShdw>
                </a:effectLst>
                <a:latin typeface="Book Antiqua" panose="02040602050305030304" pitchFamily="18" charset="0"/>
              </a:rPr>
              <a:t>Εκχριστιανισμός των Ρως</a:t>
            </a:r>
            <a:r>
              <a:rPr lang="el-GR" b="1" dirty="0">
                <a:ln/>
                <a:solidFill>
                  <a:srgbClr val="002060"/>
                </a:solidFill>
                <a:effectLst>
                  <a:outerShdw blurRad="38100" dist="38100" dir="2700000" algn="tl">
                    <a:srgbClr val="000000">
                      <a:alpha val="43137"/>
                    </a:srgbClr>
                  </a:outerShdw>
                </a:effectLst>
                <a:latin typeface="Book Antiqua" panose="02040602050305030304" pitchFamily="18" charset="0"/>
              </a:rPr>
              <a:t>, Ναός Βλαδίμηρου στο Κίεβο</a:t>
            </a:r>
            <a:endParaRPr lang="ru-RU" b="1" dirty="0">
              <a:ln/>
              <a:solidFill>
                <a:srgbClr val="002060"/>
              </a:solidFill>
              <a:effectLst>
                <a:outerShdw blurRad="38100" dist="38100" dir="2700000" algn="tl">
                  <a:srgbClr val="000000">
                    <a:alpha val="43137"/>
                  </a:srgbClr>
                </a:outerShdw>
              </a:effectLst>
              <a:latin typeface="Book Antiqua" panose="02040602050305030304" pitchFamily="18" charset="0"/>
            </a:endParaRPr>
          </a:p>
        </p:txBody>
      </p:sp>
      <p:pic>
        <p:nvPicPr>
          <p:cNvPr id="18436" name="Рисунок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26800" y="548680"/>
            <a:ext cx="2426488" cy="388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962934"/>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655840" y="692696"/>
            <a:ext cx="5280596" cy="3460220"/>
          </a:xfrm>
          <a:prstGeom prst="rect">
            <a:avLst/>
          </a:prstGeom>
        </p:spPr>
      </p:pic>
      <p:sp>
        <p:nvSpPr>
          <p:cNvPr id="5" name="Заголовок 1"/>
          <p:cNvSpPr>
            <a:spLocks noGrp="1"/>
          </p:cNvSpPr>
          <p:nvPr>
            <p:ph type="title"/>
          </p:nvPr>
        </p:nvSpPr>
        <p:spPr>
          <a:xfrm>
            <a:off x="3249886" y="4437112"/>
            <a:ext cx="6686550" cy="1054100"/>
          </a:xfrm>
        </p:spPr>
        <p:txBody>
          <a:bodyPr rtlCol="0">
            <a:normAutofit/>
          </a:bodyPr>
          <a:lstStyle/>
          <a:p>
            <a:pPr>
              <a:defRPr/>
            </a:pPr>
            <a:r>
              <a:rPr lang="ru-RU" sz="1800" b="1" dirty="0" err="1">
                <a:solidFill>
                  <a:srgbClr val="800000"/>
                </a:solidFill>
                <a:effectLst>
                  <a:outerShdw blurRad="38100" dist="38100" dir="2700000" algn="tl">
                    <a:srgbClr val="000000">
                      <a:alpha val="43137"/>
                    </a:srgbClr>
                  </a:outerShdw>
                </a:effectLst>
                <a:latin typeface="Book Antiqua" panose="02040602050305030304" pitchFamily="18" charset="0"/>
              </a:rPr>
              <a:t>В.Г.Перов</a:t>
            </a:r>
            <a:r>
              <a:rPr lang="ru-RU" sz="1800" b="1" dirty="0">
                <a:solidFill>
                  <a:srgbClr val="800000"/>
                </a:solidFill>
                <a:effectLst>
                  <a:outerShdw blurRad="38100" dist="38100" dir="2700000" algn="tl">
                    <a:srgbClr val="000000">
                      <a:alpha val="43137"/>
                    </a:srgbClr>
                  </a:outerShdw>
                </a:effectLst>
                <a:latin typeface="Book Antiqua" panose="02040602050305030304" pitchFamily="18" charset="0"/>
              </a:rPr>
              <a:t> «Первые христиане в Киеве». 1880. Картина иллюстрирует тайные встречи христиан в языческом Киеве</a:t>
            </a:r>
            <a:r>
              <a:rPr lang="el-GR" sz="1800" b="1" dirty="0">
                <a:solidFill>
                  <a:srgbClr val="800000"/>
                </a:solidFill>
                <a:effectLst>
                  <a:outerShdw blurRad="38100" dist="38100" dir="2700000" algn="tl">
                    <a:srgbClr val="000000">
                      <a:alpha val="43137"/>
                    </a:srgbClr>
                  </a:outerShdw>
                </a:effectLst>
                <a:latin typeface="Book Antiqua" panose="02040602050305030304" pitchFamily="18" charset="0"/>
              </a:rPr>
              <a:t> / </a:t>
            </a:r>
            <a:r>
              <a:rPr lang="el-GR" sz="1800" b="1" dirty="0">
                <a:solidFill>
                  <a:srgbClr val="002060"/>
                </a:solidFill>
                <a:effectLst>
                  <a:outerShdw blurRad="38100" dist="38100" dir="2700000" algn="tl">
                    <a:srgbClr val="000000">
                      <a:alpha val="43137"/>
                    </a:srgbClr>
                  </a:outerShdw>
                </a:effectLst>
                <a:latin typeface="Book Antiqua" panose="02040602050305030304" pitchFamily="18" charset="0"/>
              </a:rPr>
              <a:t>Β. Περόβ, «Οι πρώτοι χριστιανοί του Κιέβου», 1880.</a:t>
            </a:r>
            <a:r>
              <a:rPr lang="el-GR" sz="1800" b="1" dirty="0">
                <a:solidFill>
                  <a:srgbClr val="800000"/>
                </a:solidFill>
                <a:effectLst>
                  <a:outerShdw blurRad="38100" dist="38100" dir="2700000" algn="tl">
                    <a:srgbClr val="000000">
                      <a:alpha val="43137"/>
                    </a:srgbClr>
                  </a:outerShdw>
                </a:effectLst>
                <a:latin typeface="Book Antiqua" panose="02040602050305030304" pitchFamily="18" charset="0"/>
              </a:rPr>
              <a:t> </a:t>
            </a:r>
            <a:endParaRPr lang="ru-RU" sz="1800" b="1" dirty="0">
              <a:solidFill>
                <a:srgbClr val="800000"/>
              </a:solidFill>
              <a:effectLst>
                <a:outerShdw blurRad="38100" dist="38100" dir="2700000" algn="tl">
                  <a:srgbClr val="000000">
                    <a:alpha val="43137"/>
                  </a:srgbClr>
                </a:outerShdw>
              </a:effectLst>
              <a:latin typeface="Book Antiqua" panose="02040602050305030304" pitchFamily="18" charset="0"/>
            </a:endParaRPr>
          </a:p>
        </p:txBody>
      </p:sp>
    </p:spTree>
    <p:extLst>
      <p:ext uri="{BB962C8B-B14F-4D97-AF65-F5344CB8AC3E}">
        <p14:creationId xmlns:p14="http://schemas.microsoft.com/office/powerpoint/2010/main" val="4209756476"/>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2063552" y="4797152"/>
            <a:ext cx="7772400" cy="914400"/>
          </a:xfrm>
        </p:spPr>
        <p:txBody>
          <a:bodyPr>
            <a:noAutofit/>
          </a:bodyPr>
          <a:lstStyle/>
          <a:p>
            <a:pPr algn="l"/>
            <a:r>
              <a:rPr lang="ru-RU" sz="1400" b="1" dirty="0">
                <a:solidFill>
                  <a:schemeClr val="accent4">
                    <a:lumMod val="50000"/>
                  </a:schemeClr>
                </a:solidFill>
                <a:latin typeface="Book Antiqua" panose="02040602050305030304" pitchFamily="18" charset="0"/>
              </a:rPr>
              <a:t>Херсонес. Еще в 5 веке до Р.Х. в окрестностях нынешнего Севастополя поселились греки. Они основали здесь город-порт Херсонес, с 6 века бывший центром христианства в этих краях, и ставший в 988 году колыбелью Православия для Русской земли. Здесь был крещен святой равноапостольный князь Владимир и его дружина. Отсюда Православие начало свой победоносный путь по всей Руси. В честь этого славного события в 1891 году был построен величественный Владимирский собор.</a:t>
            </a:r>
            <a:endParaRPr lang="ru-RU" sz="1400" dirty="0">
              <a:latin typeface="Book Antiqua" panose="02040602050305030304" pitchFamily="18" charset="0"/>
            </a:endParaRPr>
          </a:p>
        </p:txBody>
      </p:sp>
      <p:pic>
        <p:nvPicPr>
          <p:cNvPr id="921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67609" y="908720"/>
            <a:ext cx="6859811" cy="3027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063553" y="4259601"/>
            <a:ext cx="5990743" cy="400110"/>
          </a:xfrm>
          <a:prstGeom prst="rect">
            <a:avLst/>
          </a:prstGeom>
          <a:noFill/>
        </p:spPr>
        <p:txBody>
          <a:bodyPr wrap="none" rtlCol="0">
            <a:spAutoFit/>
          </a:bodyPr>
          <a:lstStyle/>
          <a:p>
            <a:r>
              <a:rPr lang="ru-RU" sz="2000" b="1" dirty="0">
                <a:solidFill>
                  <a:schemeClr val="accent4">
                    <a:lumMod val="50000"/>
                  </a:schemeClr>
                </a:solidFill>
                <a:effectLst>
                  <a:outerShdw blurRad="38100" dist="38100" dir="2700000" algn="tl">
                    <a:srgbClr val="000000">
                      <a:alpha val="43137"/>
                    </a:srgbClr>
                  </a:outerShdw>
                </a:effectLst>
                <a:latin typeface="Book Antiqua" panose="02040602050305030304" pitchFamily="18" charset="0"/>
              </a:rPr>
              <a:t>Севастополь - Херсонес - Владимирский собор</a:t>
            </a:r>
            <a:endParaRPr lang="ru-RU" sz="2000" dirty="0">
              <a:latin typeface="Book Antiqua" panose="02040602050305030304" pitchFamily="18" charset="0"/>
            </a:endParaRPr>
          </a:p>
        </p:txBody>
      </p:sp>
    </p:spTree>
    <p:extLst>
      <p:ext uri="{BB962C8B-B14F-4D97-AF65-F5344CB8AC3E}">
        <p14:creationId xmlns:p14="http://schemas.microsoft.com/office/powerpoint/2010/main" val="610269571"/>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97413" y="1268760"/>
            <a:ext cx="3888432" cy="371053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639616" y="620688"/>
            <a:ext cx="7056784" cy="400110"/>
          </a:xfrm>
          <a:prstGeom prst="rect">
            <a:avLst/>
          </a:prstGeom>
          <a:noFill/>
        </p:spPr>
        <p:txBody>
          <a:bodyPr wrap="square" rtlCol="0">
            <a:spAutoFit/>
          </a:bodyPr>
          <a:lstStyle/>
          <a:p>
            <a:pPr algn="ctr"/>
            <a:r>
              <a:rPr lang="ru-RU" b="1" dirty="0">
                <a:solidFill>
                  <a:srgbClr val="800000"/>
                </a:solidFill>
                <a:latin typeface="Book Antiqua" panose="02040602050305030304" pitchFamily="18" charset="0"/>
              </a:rPr>
              <a:t> </a:t>
            </a:r>
            <a:r>
              <a:rPr lang="ru-RU" sz="2000" b="1" dirty="0">
                <a:solidFill>
                  <a:srgbClr val="800000"/>
                </a:solidFill>
                <a:latin typeface="Book Antiqua" panose="02040602050305030304" pitchFamily="18" charset="0"/>
              </a:rPr>
              <a:t>ОЛЬГА</a:t>
            </a:r>
            <a:r>
              <a:rPr lang="ru-RU" b="1" dirty="0">
                <a:solidFill>
                  <a:srgbClr val="800000"/>
                </a:solidFill>
                <a:latin typeface="Book Antiqua" panose="02040602050305030304" pitchFamily="18" charset="0"/>
              </a:rPr>
              <a:t> (княгиня Киевская)</a:t>
            </a:r>
          </a:p>
        </p:txBody>
      </p:sp>
      <p:sp>
        <p:nvSpPr>
          <p:cNvPr id="3" name="Прямоугольник 2"/>
          <p:cNvSpPr/>
          <p:nvPr/>
        </p:nvSpPr>
        <p:spPr>
          <a:xfrm>
            <a:off x="2279576" y="5554106"/>
            <a:ext cx="7776864" cy="707886"/>
          </a:xfrm>
          <a:prstGeom prst="rect">
            <a:avLst/>
          </a:prstGeom>
        </p:spPr>
        <p:txBody>
          <a:bodyPr wrap="square">
            <a:spAutoFit/>
          </a:bodyPr>
          <a:lstStyle/>
          <a:p>
            <a:pPr algn="ctr"/>
            <a:r>
              <a:rPr lang="el-GR" sz="2000" b="1" dirty="0">
                <a:solidFill>
                  <a:srgbClr val="002060"/>
                </a:solidFill>
                <a:latin typeface="Book Antiqua" panose="02040602050305030304" pitchFamily="18" charset="0"/>
              </a:rPr>
              <a:t>Η Πριγκίπισσα Όλγα ασπάστηκε το</a:t>
            </a:r>
          </a:p>
          <a:p>
            <a:pPr algn="ctr"/>
            <a:r>
              <a:rPr lang="el-GR" sz="2000" b="1" dirty="0">
                <a:solidFill>
                  <a:srgbClr val="002060"/>
                </a:solidFill>
                <a:latin typeface="Book Antiqua" panose="02040602050305030304" pitchFamily="18" charset="0"/>
              </a:rPr>
              <a:t>Χριστιανισμό από το Βυζάντιο </a:t>
            </a:r>
            <a:endParaRPr lang="ru-RU" sz="2000" b="1" dirty="0">
              <a:solidFill>
                <a:srgbClr val="002060"/>
              </a:solidFill>
              <a:latin typeface="Book Antiqua" panose="02040602050305030304" pitchFamily="18" charset="0"/>
            </a:endParaRPr>
          </a:p>
        </p:txBody>
      </p:sp>
      <p:pic>
        <p:nvPicPr>
          <p:cNvPr id="1331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72064" y="1113773"/>
            <a:ext cx="3384376" cy="4127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9713202"/>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68184" y="764704"/>
            <a:ext cx="2081360"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05407" y="2924945"/>
            <a:ext cx="1809892" cy="2545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935761" y="1412776"/>
            <a:ext cx="184731" cy="369332"/>
          </a:xfrm>
          <a:prstGeom prst="rect">
            <a:avLst/>
          </a:prstGeom>
          <a:noFill/>
        </p:spPr>
        <p:txBody>
          <a:bodyPr wrap="none" rtlCol="0">
            <a:spAutoFit/>
          </a:bodyPr>
          <a:lstStyle/>
          <a:p>
            <a:endParaRPr lang="ru-RU" dirty="0"/>
          </a:p>
        </p:txBody>
      </p:sp>
      <p:sp>
        <p:nvSpPr>
          <p:cNvPr id="7" name="Заголовок 1"/>
          <p:cNvSpPr>
            <a:spLocks noGrp="1"/>
          </p:cNvSpPr>
          <p:nvPr>
            <p:ph type="title"/>
          </p:nvPr>
        </p:nvSpPr>
        <p:spPr>
          <a:xfrm>
            <a:off x="2999656" y="764704"/>
            <a:ext cx="3556000" cy="1917700"/>
          </a:xfrm>
        </p:spPr>
        <p:txBody>
          <a:bodyPr rtlCol="0">
            <a:noAutofit/>
          </a:bodyPr>
          <a:lstStyle/>
          <a:p>
            <a:pPr>
              <a:defRPr/>
            </a:pPr>
            <a:r>
              <a:rPr lang="ru-RU" sz="1800" b="1" cap="all" dirty="0">
                <a:solidFill>
                  <a:srgbClr val="800000"/>
                </a:solidFill>
                <a:effectLst>
                  <a:outerShdw blurRad="38100" dist="38100" dir="2700000" algn="tl">
                    <a:srgbClr val="000000">
                      <a:alpha val="43137"/>
                    </a:srgbClr>
                  </a:outerShdw>
                </a:effectLst>
                <a:latin typeface="Book Antiqua" panose="02040602050305030304" pitchFamily="18" charset="0"/>
              </a:rPr>
              <a:t>ПАМЯТНИК СВЯТЫМ РАВНОАПОСТОЛЬНЫМ КИРИЛЛУ И МЕФОДИЮ В СЕВАСТОПОЛЕ-</a:t>
            </a:r>
            <a:r>
              <a:rPr lang="el-GR" sz="1800" b="1" cap="all" dirty="0">
                <a:solidFill>
                  <a:srgbClr val="002060"/>
                </a:solidFill>
                <a:effectLst>
                  <a:outerShdw blurRad="38100" dist="38100" dir="2700000" algn="tl">
                    <a:srgbClr val="000000">
                      <a:alpha val="43137"/>
                    </a:srgbClr>
                  </a:outerShdw>
                </a:effectLst>
                <a:latin typeface="Book Antiqua" panose="02040602050305030304" pitchFamily="18" charset="0"/>
              </a:rPr>
              <a:t>μνημειο κυριλλου και μεθοδιου στη χερσονησο </a:t>
            </a:r>
            <a:r>
              <a:rPr lang="el-GR" sz="1800" cap="all" dirty="0">
                <a:solidFill>
                  <a:srgbClr val="002060"/>
                </a:solidFill>
                <a:effectLst>
                  <a:outerShdw blurRad="38100" dist="38100" dir="2700000" algn="tl">
                    <a:srgbClr val="000000">
                      <a:alpha val="43137"/>
                    </a:srgbClr>
                  </a:outerShdw>
                </a:effectLst>
                <a:latin typeface="Book Antiqua" panose="02040602050305030304" pitchFamily="18" charset="0"/>
              </a:rPr>
              <a:t>σ</a:t>
            </a:r>
            <a:r>
              <a:rPr lang="el-GR" sz="1800" b="1" cap="all" dirty="0">
                <a:solidFill>
                  <a:srgbClr val="002060"/>
                </a:solidFill>
                <a:effectLst>
                  <a:outerShdw blurRad="38100" dist="38100" dir="2700000" algn="tl">
                    <a:srgbClr val="000000">
                      <a:alpha val="43137"/>
                    </a:srgbClr>
                  </a:outerShdw>
                </a:effectLst>
                <a:latin typeface="Book Antiqua" panose="02040602050305030304" pitchFamily="18" charset="0"/>
              </a:rPr>
              <a:t>εβαστουπολη</a:t>
            </a:r>
            <a:r>
              <a:rPr lang="el-GR" sz="1800" cap="all" dirty="0">
                <a:solidFill>
                  <a:srgbClr val="002060"/>
                </a:solidFill>
                <a:effectLst>
                  <a:outerShdw blurRad="38100" dist="38100" dir="2700000" algn="tl">
                    <a:srgbClr val="000000">
                      <a:alpha val="43137"/>
                    </a:srgbClr>
                  </a:outerShdw>
                </a:effectLst>
                <a:latin typeface="Book Antiqua" panose="02040602050305030304" pitchFamily="18" charset="0"/>
              </a:rPr>
              <a:t>Σ</a:t>
            </a:r>
            <a:r>
              <a:rPr lang="el-GR" sz="1800" b="1" cap="all" dirty="0">
                <a:solidFill>
                  <a:srgbClr val="002060"/>
                </a:solidFill>
                <a:effectLst>
                  <a:outerShdw blurRad="38100" dist="38100" dir="2700000" algn="tl">
                    <a:srgbClr val="000000">
                      <a:alpha val="43137"/>
                    </a:srgbClr>
                  </a:outerShdw>
                </a:effectLst>
                <a:latin typeface="Book Antiqua" panose="02040602050305030304" pitchFamily="18" charset="0"/>
              </a:rPr>
              <a:t> </a:t>
            </a:r>
            <a:endParaRPr lang="ru-RU" sz="1800" b="1" cap="all" dirty="0">
              <a:solidFill>
                <a:srgbClr val="002060"/>
              </a:solidFill>
              <a:effectLst>
                <a:outerShdw blurRad="38100" dist="38100" dir="2700000" algn="tl">
                  <a:srgbClr val="000000">
                    <a:alpha val="43137"/>
                  </a:srgbClr>
                </a:outerShdw>
              </a:effectLst>
              <a:latin typeface="Book Antiqua" panose="02040602050305030304" pitchFamily="18" charset="0"/>
            </a:endParaRPr>
          </a:p>
        </p:txBody>
      </p:sp>
      <p:sp>
        <p:nvSpPr>
          <p:cNvPr id="8" name="Текст 3"/>
          <p:cNvSpPr txBox="1">
            <a:spLocks/>
          </p:cNvSpPr>
          <p:nvPr/>
        </p:nvSpPr>
        <p:spPr>
          <a:xfrm>
            <a:off x="4015299" y="3349347"/>
            <a:ext cx="3605212" cy="2520280"/>
          </a:xfrm>
          <a:prstGeom prst="rect">
            <a:avLst/>
          </a:prstGeom>
        </p:spPr>
        <p:txBody>
          <a:bodyPr rtlCol="0">
            <a:no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a:buFont typeface="Wingdings 3" charset="2"/>
              <a:buNone/>
              <a:defRPr/>
            </a:pPr>
            <a:r>
              <a:rPr lang="ru-RU" sz="1800" dirty="0">
                <a:solidFill>
                  <a:srgbClr val="800000"/>
                </a:solidFill>
                <a:latin typeface="Book Antiqua" panose="02040602050305030304" pitchFamily="18" charset="0"/>
              </a:rPr>
              <a:t>Памятник святым равноапостольным Кириллу и Мефодию—создателям первой славянской азбуки, великим просветителям.</a:t>
            </a:r>
          </a:p>
          <a:p>
            <a:pPr>
              <a:buFont typeface="Wingdings 3" charset="2"/>
              <a:buNone/>
              <a:defRPr/>
            </a:pPr>
            <a:r>
              <a:rPr lang="ru-RU" sz="1800" dirty="0">
                <a:solidFill>
                  <a:srgbClr val="800000"/>
                </a:solidFill>
                <a:latin typeface="Book Antiqua" panose="02040602050305030304" pitchFamily="18" charset="0"/>
              </a:rPr>
              <a:t>Автор памятника—харьковский скульптор Александр Демченко. Севастополь</a:t>
            </a:r>
          </a:p>
        </p:txBody>
      </p:sp>
    </p:spTree>
    <p:extLst>
      <p:ext uri="{BB962C8B-B14F-4D97-AF65-F5344CB8AC3E}">
        <p14:creationId xmlns:p14="http://schemas.microsoft.com/office/powerpoint/2010/main" val="1662313690"/>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67608" y="1107245"/>
            <a:ext cx="2232248" cy="370553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5210908" y="3239441"/>
            <a:ext cx="4578497" cy="523220"/>
          </a:xfrm>
          <a:prstGeom prst="rect">
            <a:avLst/>
          </a:prstGeom>
        </p:spPr>
        <p:txBody>
          <a:bodyPr wrap="none">
            <a:spAutoFit/>
          </a:bodyPr>
          <a:lstStyle/>
          <a:p>
            <a:r>
              <a:rPr lang="el-GR" sz="2800" b="1" dirty="0">
                <a:solidFill>
                  <a:srgbClr val="002060"/>
                </a:solidFill>
                <a:latin typeface="Book Antiqua" panose="02040602050305030304" pitchFamily="18" charset="0"/>
              </a:rPr>
              <a:t> Ζωή Σοφία Παλαιολογίνα</a:t>
            </a:r>
            <a:endParaRPr lang="ru-RU" sz="2800" b="1" dirty="0">
              <a:solidFill>
                <a:srgbClr val="002060"/>
              </a:solidFill>
              <a:latin typeface="Book Antiqua" panose="02040602050305030304" pitchFamily="18" charset="0"/>
            </a:endParaRPr>
          </a:p>
        </p:txBody>
      </p:sp>
      <p:sp>
        <p:nvSpPr>
          <p:cNvPr id="3" name="Прямоугольник 2"/>
          <p:cNvSpPr/>
          <p:nvPr/>
        </p:nvSpPr>
        <p:spPr>
          <a:xfrm>
            <a:off x="4799857" y="1772816"/>
            <a:ext cx="5381474" cy="523220"/>
          </a:xfrm>
          <a:prstGeom prst="rect">
            <a:avLst/>
          </a:prstGeom>
        </p:spPr>
        <p:txBody>
          <a:bodyPr wrap="square">
            <a:spAutoFit/>
          </a:bodyPr>
          <a:lstStyle/>
          <a:p>
            <a:pPr algn="ctr"/>
            <a:r>
              <a:rPr lang="ru-RU" sz="2800" b="1" dirty="0">
                <a:solidFill>
                  <a:srgbClr val="800000"/>
                </a:solidFill>
                <a:latin typeface="Book Antiqua" panose="02040602050305030304" pitchFamily="18" charset="0"/>
              </a:rPr>
              <a:t>София-Зои Палеолог</a:t>
            </a:r>
          </a:p>
        </p:txBody>
      </p:sp>
      <p:sp>
        <p:nvSpPr>
          <p:cNvPr id="5" name="TextBox 4"/>
          <p:cNvSpPr txBox="1"/>
          <p:nvPr/>
        </p:nvSpPr>
        <p:spPr>
          <a:xfrm>
            <a:off x="5330354" y="2439454"/>
            <a:ext cx="4320480" cy="523220"/>
          </a:xfrm>
          <a:prstGeom prst="rect">
            <a:avLst/>
          </a:prstGeom>
          <a:noFill/>
        </p:spPr>
        <p:txBody>
          <a:bodyPr wrap="square" rtlCol="0">
            <a:spAutoFit/>
          </a:bodyPr>
          <a:lstStyle/>
          <a:p>
            <a:pPr algn="ctr"/>
            <a:r>
              <a:rPr lang="ru-RU" sz="2800" b="1" dirty="0">
                <a:solidFill>
                  <a:srgbClr val="800000"/>
                </a:solidFill>
                <a:latin typeface="Book Antiqua" panose="02040602050305030304" pitchFamily="18" charset="0"/>
              </a:rPr>
              <a:t>1455— 7/04/1503</a:t>
            </a:r>
          </a:p>
        </p:txBody>
      </p:sp>
    </p:spTree>
    <p:extLst>
      <p:ext uri="{BB962C8B-B14F-4D97-AF65-F5344CB8AC3E}">
        <p14:creationId xmlns:p14="http://schemas.microsoft.com/office/powerpoint/2010/main" val="577405271"/>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06830" y="692696"/>
            <a:ext cx="3325361"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351584" y="4365104"/>
            <a:ext cx="7704856" cy="1600438"/>
          </a:xfrm>
          <a:prstGeom prst="rect">
            <a:avLst/>
          </a:prstGeom>
          <a:noFill/>
        </p:spPr>
        <p:txBody>
          <a:bodyPr wrap="square" rtlCol="0">
            <a:spAutoFit/>
          </a:bodyPr>
          <a:lstStyle/>
          <a:p>
            <a:r>
              <a:rPr lang="ru-RU" altLang="ru-RU" sz="2000" b="1" dirty="0">
                <a:solidFill>
                  <a:srgbClr val="800000"/>
                </a:solidFill>
                <a:latin typeface="Book Antiqua" panose="02040602050305030304" pitchFamily="18" charset="0"/>
              </a:rPr>
              <a:t>«Хиосский бой» (картина работы Айвазовского). На картине изображён кульминационный момент боя — столкновение «Святого Евстафия» и «Реал-Мустафы»</a:t>
            </a:r>
            <a:r>
              <a:rPr lang="ru-RU" altLang="ru-RU" sz="2000" b="1" dirty="0">
                <a:solidFill>
                  <a:srgbClr val="002060"/>
                </a:solidFill>
                <a:latin typeface="Book Antiqua" panose="02040602050305030304" pitchFamily="18" charset="0"/>
              </a:rPr>
              <a:t> - </a:t>
            </a:r>
            <a:r>
              <a:rPr lang="el-GR" altLang="ru-RU" sz="2000" b="1" dirty="0">
                <a:solidFill>
                  <a:srgbClr val="002060"/>
                </a:solidFill>
                <a:latin typeface="Book Antiqua" panose="02040602050305030304" pitchFamily="18" charset="0"/>
              </a:rPr>
              <a:t>Ναυμαχία της Χίου - πίνακας του Ρώσου ζωγράφου Αϊβαζόβσκι</a:t>
            </a:r>
          </a:p>
          <a:p>
            <a:endParaRPr lang="ru-RU" dirty="0"/>
          </a:p>
        </p:txBody>
      </p:sp>
    </p:spTree>
    <p:extLst>
      <p:ext uri="{BB962C8B-B14F-4D97-AF65-F5344CB8AC3E}">
        <p14:creationId xmlns:p14="http://schemas.microsoft.com/office/powerpoint/2010/main" val="2490661863"/>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39816" y="860631"/>
            <a:ext cx="3248953" cy="3452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2"/>
          <p:cNvSpPr>
            <a:spLocks noChangeArrowheads="1"/>
          </p:cNvSpPr>
          <p:nvPr/>
        </p:nvSpPr>
        <p:spPr bwMode="auto">
          <a:xfrm>
            <a:off x="2351584" y="4581129"/>
            <a:ext cx="79928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pPr algn="ctr" eaLnBrk="1" hangingPunct="1"/>
            <a:r>
              <a:rPr lang="ru-RU" altLang="ru-RU" sz="2400" b="1" dirty="0">
                <a:solidFill>
                  <a:srgbClr val="800000"/>
                </a:solidFill>
                <a:latin typeface="Book Antiqua" panose="02040602050305030304" pitchFamily="18" charset="0"/>
              </a:rPr>
              <a:t>Картина И. К. Айвазовского «Чесменское сражение»</a:t>
            </a:r>
            <a:r>
              <a:rPr lang="ru-RU" altLang="ru-RU" sz="2400" b="1" dirty="0">
                <a:solidFill>
                  <a:srgbClr val="07033F"/>
                </a:solidFill>
                <a:latin typeface="Book Antiqua" panose="02040602050305030304" pitchFamily="18" charset="0"/>
              </a:rPr>
              <a:t> - </a:t>
            </a:r>
            <a:r>
              <a:rPr lang="el-GR" altLang="ru-RU" sz="2400" b="1" dirty="0">
                <a:solidFill>
                  <a:srgbClr val="07033F"/>
                </a:solidFill>
                <a:latin typeface="Book Antiqua" panose="02040602050305030304" pitchFamily="18" charset="0"/>
              </a:rPr>
              <a:t>Ναυμαχία Τσεσμέ – πίνακας του Ρώσου ζωγράφου Αϊβαζόβσκι</a:t>
            </a:r>
            <a:endParaRPr lang="ru-RU" altLang="ru-RU" sz="2400" b="1" dirty="0">
              <a:solidFill>
                <a:srgbClr val="07033F"/>
              </a:solidFill>
              <a:latin typeface="Book Antiqua" panose="02040602050305030304" pitchFamily="18" charset="0"/>
            </a:endParaRPr>
          </a:p>
        </p:txBody>
      </p:sp>
    </p:spTree>
    <p:extLst>
      <p:ext uri="{BB962C8B-B14F-4D97-AF65-F5344CB8AC3E}">
        <p14:creationId xmlns:p14="http://schemas.microsoft.com/office/powerpoint/2010/main" val="2187159641"/>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76798" y="548681"/>
            <a:ext cx="5158085" cy="3767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207568" y="4316230"/>
            <a:ext cx="7920880" cy="1323439"/>
          </a:xfrm>
          <a:prstGeom prst="rect">
            <a:avLst/>
          </a:prstGeom>
        </p:spPr>
        <p:txBody>
          <a:bodyPr wrap="square">
            <a:spAutoFit/>
          </a:bodyPr>
          <a:lstStyle/>
          <a:p>
            <a:pPr algn="ctr">
              <a:defRPr/>
            </a:pPr>
            <a:r>
              <a:rPr lang="ru-RU" sz="2000" b="1" dirty="0">
                <a:solidFill>
                  <a:srgbClr val="800000"/>
                </a:solidFill>
                <a:latin typeface="Book Antiqua" panose="02040602050305030304" pitchFamily="18" charset="0"/>
              </a:rPr>
              <a:t>Рисованное изображение истребления турецкого флота в Чесменской бухте в ночь с 25 на 26 июня (с 6 на 7 июля) 1770 года</a:t>
            </a:r>
            <a:r>
              <a:rPr lang="ru-RU" sz="2000" b="1" dirty="0">
                <a:solidFill>
                  <a:schemeClr val="bg2">
                    <a:lumMod val="25000"/>
                  </a:schemeClr>
                </a:solidFill>
                <a:latin typeface="Book Antiqua" panose="02040602050305030304" pitchFamily="18" charset="0"/>
              </a:rPr>
              <a:t> – </a:t>
            </a:r>
            <a:r>
              <a:rPr lang="el-GR" sz="2000" b="1" dirty="0">
                <a:solidFill>
                  <a:srgbClr val="002060"/>
                </a:solidFill>
                <a:latin typeface="Book Antiqua" panose="02040602050305030304" pitchFamily="18" charset="0"/>
              </a:rPr>
              <a:t>Κατατρόπωση τουρκικού στόλου στη Ναυμαχία του Τσεσμέ, 25-26 Ιουνίου (6-7 Ιουλίου) 1770 </a:t>
            </a:r>
            <a:endParaRPr lang="ru-RU" sz="2000" b="1" dirty="0">
              <a:solidFill>
                <a:srgbClr val="002060"/>
              </a:solidFill>
              <a:latin typeface="Book Antiqua" panose="02040602050305030304" pitchFamily="18" charset="0"/>
            </a:endParaRPr>
          </a:p>
        </p:txBody>
      </p:sp>
    </p:spTree>
    <p:extLst>
      <p:ext uri="{BB962C8B-B14F-4D97-AF65-F5344CB8AC3E}">
        <p14:creationId xmlns:p14="http://schemas.microsoft.com/office/powerpoint/2010/main" val="84148851"/>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67608" y="3429001"/>
            <a:ext cx="3301520" cy="2293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32104" y="3429001"/>
            <a:ext cx="2741880" cy="2293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Текст 2"/>
          <p:cNvSpPr txBox="1">
            <a:spLocks/>
          </p:cNvSpPr>
          <p:nvPr/>
        </p:nvSpPr>
        <p:spPr>
          <a:xfrm>
            <a:off x="2063553" y="602686"/>
            <a:ext cx="4104457" cy="2592288"/>
          </a:xfrm>
          <a:prstGeom prst="rect">
            <a:avLst/>
          </a:prstGeom>
        </p:spPr>
        <p:txBody>
          <a:bodyPr vert="horz" lIns="182880" tIns="91440" rtlCol="0">
            <a:normAutofit fontScale="40000" lnSpcReduction="20000"/>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algn="just">
              <a:buFont typeface="Wingdings 3" charset="2"/>
              <a:buNone/>
              <a:defRPr/>
            </a:pPr>
            <a:r>
              <a:rPr lang="ru-RU" sz="5100" b="1" dirty="0">
                <a:solidFill>
                  <a:srgbClr val="800000"/>
                </a:solidFill>
                <a:latin typeface="Book Antiqua" panose="02040602050305030304" pitchFamily="18" charset="0"/>
              </a:rPr>
              <a:t>Фёдор Фёдорович Ушако́в</a:t>
            </a:r>
            <a:r>
              <a:rPr lang="ru-RU" sz="2600" b="1" dirty="0">
                <a:solidFill>
                  <a:srgbClr val="800000"/>
                </a:solidFill>
                <a:latin typeface="Book Antiqua" panose="02040602050305030304" pitchFamily="18" charset="0"/>
              </a:rPr>
              <a:t>— </a:t>
            </a:r>
            <a:r>
              <a:rPr lang="ru-RU" sz="4000" b="1" dirty="0">
                <a:solidFill>
                  <a:srgbClr val="800000"/>
                </a:solidFill>
                <a:latin typeface="Book Antiqua" panose="02040602050305030304" pitchFamily="18" charset="0"/>
              </a:rPr>
              <a:t>русский флотоводец, адмирал (1799), командующий Черноморским флотом (1790—1792).</a:t>
            </a:r>
          </a:p>
          <a:p>
            <a:pPr algn="just">
              <a:buFont typeface="Wingdings 3" charset="2"/>
              <a:buNone/>
              <a:defRPr/>
            </a:pPr>
            <a:r>
              <a:rPr lang="ru-RU" sz="4000" b="1" dirty="0">
                <a:solidFill>
                  <a:srgbClr val="800000"/>
                </a:solidFill>
                <a:latin typeface="Book Antiqua" panose="02040602050305030304" pitchFamily="18" charset="0"/>
              </a:rPr>
              <a:t>В 2001 году Русской православной церковью причислен к лику святых как праведный воин Феодор Ушаков</a:t>
            </a:r>
            <a:r>
              <a:rPr lang="el-GR" sz="4000" b="1" dirty="0">
                <a:solidFill>
                  <a:srgbClr val="800000"/>
                </a:solidFill>
                <a:latin typeface="Book Antiqua" panose="02040602050305030304" pitchFamily="18" charset="0"/>
              </a:rPr>
              <a:t> /</a:t>
            </a:r>
            <a:endParaRPr lang="ru-RU" sz="4000" b="1" dirty="0">
              <a:solidFill>
                <a:srgbClr val="800000"/>
              </a:solidFill>
              <a:latin typeface="Book Antiqua" panose="02040602050305030304" pitchFamily="18" charset="0"/>
            </a:endParaRPr>
          </a:p>
          <a:p>
            <a:pPr>
              <a:buFont typeface="Wingdings 3" charset="2"/>
              <a:buNone/>
              <a:defRPr/>
            </a:pPr>
            <a:r>
              <a:rPr lang="el-GR" sz="2600" b="1" dirty="0">
                <a:solidFill>
                  <a:srgbClr val="800000"/>
                </a:solidFill>
                <a:latin typeface="Book Antiqua" panose="02040602050305030304" pitchFamily="18" charset="0"/>
              </a:rPr>
              <a:t> ΄</a:t>
            </a:r>
            <a:r>
              <a:rPr lang="el-GR" sz="5100" b="1" dirty="0">
                <a:solidFill>
                  <a:srgbClr val="0000CC"/>
                </a:solidFill>
                <a:latin typeface="Book Antiqua" panose="02040602050305030304" pitchFamily="18" charset="0"/>
              </a:rPr>
              <a:t>Ναύαρχος Φιόντωρ ΟΥΣΑΚΟΒ</a:t>
            </a:r>
            <a:endParaRPr lang="ru-RU" sz="5100" b="1" dirty="0">
              <a:solidFill>
                <a:srgbClr val="0000CC"/>
              </a:solidFill>
              <a:latin typeface="Book Antiqua" panose="02040602050305030304" pitchFamily="18" charset="0"/>
            </a:endParaRPr>
          </a:p>
          <a:p>
            <a:pPr algn="ctr">
              <a:buFont typeface="Wingdings 3" charset="2"/>
              <a:buNone/>
              <a:defRPr/>
            </a:pPr>
            <a:r>
              <a:rPr lang="ru-RU" sz="5100" b="1" dirty="0">
                <a:solidFill>
                  <a:srgbClr val="0000CC"/>
                </a:solidFill>
                <a:latin typeface="Book Antiqua" panose="02040602050305030304" pitchFamily="18" charset="0"/>
              </a:rPr>
              <a:t>1745 - 1817</a:t>
            </a:r>
          </a:p>
        </p:txBody>
      </p:sp>
      <p:sp>
        <p:nvSpPr>
          <p:cNvPr id="7" name="Текст 4"/>
          <p:cNvSpPr txBox="1">
            <a:spLocks/>
          </p:cNvSpPr>
          <p:nvPr/>
        </p:nvSpPr>
        <p:spPr>
          <a:xfrm>
            <a:off x="6168009" y="494674"/>
            <a:ext cx="4248472" cy="2700300"/>
          </a:xfrm>
          <a:prstGeom prst="rect">
            <a:avLst/>
          </a:prstGeom>
        </p:spPr>
        <p:txBody>
          <a:bodyPr rtlCol="0"/>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a:buFont typeface="Wingdings 3" charset="2"/>
              <a:buNone/>
              <a:defRPr/>
            </a:pPr>
            <a:r>
              <a:rPr lang="ru-RU" sz="2400" b="1" dirty="0">
                <a:solidFill>
                  <a:srgbClr val="800000"/>
                </a:solidFill>
                <a:latin typeface="Book Antiqua" panose="02040602050305030304" pitchFamily="18" charset="0"/>
              </a:rPr>
              <a:t>Дмитрий Николаевич Сенявин</a:t>
            </a:r>
            <a:r>
              <a:rPr lang="el-GR" sz="2400" b="1" dirty="0">
                <a:solidFill>
                  <a:srgbClr val="800000"/>
                </a:solidFill>
                <a:latin typeface="Book Antiqua" panose="02040602050305030304" pitchFamily="18" charset="0"/>
              </a:rPr>
              <a:t> </a:t>
            </a:r>
            <a:r>
              <a:rPr lang="el-GR" sz="1400" b="1" dirty="0">
                <a:solidFill>
                  <a:srgbClr val="800000"/>
                </a:solidFill>
                <a:latin typeface="Book Antiqua" panose="02040602050305030304" pitchFamily="18" charset="0"/>
              </a:rPr>
              <a:t>,</a:t>
            </a:r>
            <a:r>
              <a:rPr lang="ru-RU" sz="1400" b="1" dirty="0">
                <a:solidFill>
                  <a:srgbClr val="800000"/>
                </a:solidFill>
                <a:latin typeface="Book Antiqua" panose="02040602050305030304" pitchFamily="18" charset="0"/>
              </a:rPr>
              <a:t> </a:t>
            </a:r>
            <a:r>
              <a:rPr lang="ru-RU" sz="1600" b="1" dirty="0">
                <a:solidFill>
                  <a:srgbClr val="800000"/>
                </a:solidFill>
                <a:latin typeface="Book Antiqua" panose="02040602050305030304" pitchFamily="18" charset="0"/>
              </a:rPr>
              <a:t>адмирал,. В </a:t>
            </a:r>
            <a:r>
              <a:rPr lang="en-US" sz="1600" b="1" dirty="0">
                <a:solidFill>
                  <a:srgbClr val="800000"/>
                </a:solidFill>
                <a:latin typeface="Book Antiqua" panose="02040602050305030304" pitchFamily="18" charset="0"/>
              </a:rPr>
              <a:t>1805-</a:t>
            </a:r>
            <a:r>
              <a:rPr lang="ru-RU" sz="1600" b="1" dirty="0">
                <a:solidFill>
                  <a:srgbClr val="800000"/>
                </a:solidFill>
                <a:latin typeface="Book Antiqua" panose="02040602050305030304" pitchFamily="18" charset="0"/>
              </a:rPr>
              <a:t>1807 году, возглавляя Вторую Архипелагскую экспедицию русского флота, одержал над турками победы в Афонском сражении и при Дарданеллах</a:t>
            </a:r>
            <a:r>
              <a:rPr lang="el-GR" sz="1600" b="1" dirty="0">
                <a:solidFill>
                  <a:srgbClr val="800000"/>
                </a:solidFill>
                <a:latin typeface="Book Antiqua" panose="02040602050305030304" pitchFamily="18" charset="0"/>
              </a:rPr>
              <a:t> / </a:t>
            </a:r>
            <a:endParaRPr lang="ru-RU" sz="1600" b="1" dirty="0">
              <a:solidFill>
                <a:srgbClr val="800000"/>
              </a:solidFill>
              <a:latin typeface="Book Antiqua" panose="02040602050305030304" pitchFamily="18" charset="0"/>
            </a:endParaRPr>
          </a:p>
          <a:p>
            <a:pPr>
              <a:buFont typeface="Wingdings 3" charset="2"/>
              <a:buNone/>
              <a:defRPr/>
            </a:pPr>
            <a:r>
              <a:rPr lang="el-GR" sz="2400" b="1" dirty="0">
                <a:solidFill>
                  <a:srgbClr val="0000CC"/>
                </a:solidFill>
                <a:latin typeface="Book Antiqua" panose="02040602050305030304" pitchFamily="18" charset="0"/>
              </a:rPr>
              <a:t>Ναύαρχος Ντμίτριι Σενιάβιν</a:t>
            </a:r>
            <a:endParaRPr lang="ru-RU" sz="2400" b="1" dirty="0">
              <a:solidFill>
                <a:srgbClr val="0000CC"/>
              </a:solidFill>
              <a:latin typeface="Book Antiqua" panose="02040602050305030304" pitchFamily="18" charset="0"/>
            </a:endParaRPr>
          </a:p>
          <a:p>
            <a:pPr algn="ctr">
              <a:buFont typeface="Wingdings 3" charset="2"/>
              <a:buNone/>
              <a:defRPr/>
            </a:pPr>
            <a:r>
              <a:rPr lang="ru-RU" sz="2400" b="1" dirty="0">
                <a:solidFill>
                  <a:srgbClr val="0000CC"/>
                </a:solidFill>
                <a:latin typeface="Book Antiqua" panose="02040602050305030304" pitchFamily="18" charset="0"/>
              </a:rPr>
              <a:t>1763 - 1831</a:t>
            </a:r>
          </a:p>
        </p:txBody>
      </p:sp>
    </p:spTree>
    <p:extLst>
      <p:ext uri="{BB962C8B-B14F-4D97-AF65-F5344CB8AC3E}">
        <p14:creationId xmlns:p14="http://schemas.microsoft.com/office/powerpoint/2010/main" val="3677062399"/>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19736" y="548681"/>
            <a:ext cx="5112568" cy="251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1991544" y="3284985"/>
            <a:ext cx="8352928" cy="2554545"/>
          </a:xfrm>
          <a:prstGeom prst="rect">
            <a:avLst/>
          </a:prstGeom>
        </p:spPr>
        <p:txBody>
          <a:bodyPr wrap="square">
            <a:spAutoFit/>
          </a:bodyPr>
          <a:lstStyle/>
          <a:p>
            <a:pPr>
              <a:defRPr/>
            </a:pPr>
            <a:r>
              <a:rPr lang="ru-RU" sz="2000" b="1" dirty="0" err="1">
                <a:solidFill>
                  <a:srgbClr val="800000"/>
                </a:solidFill>
                <a:latin typeface="Book Antiqua" panose="02040602050305030304" pitchFamily="18" charset="0"/>
              </a:rPr>
              <a:t>Навари́нское</a:t>
            </a:r>
            <a:r>
              <a:rPr lang="ru-RU" sz="2000" b="1" dirty="0">
                <a:solidFill>
                  <a:srgbClr val="800000"/>
                </a:solidFill>
                <a:latin typeface="Book Antiqua" panose="02040602050305030304" pitchFamily="18" charset="0"/>
              </a:rPr>
              <a:t> морское сражение 1827 года</a:t>
            </a:r>
            <a:r>
              <a:rPr lang="el-GR" sz="2000" b="1" dirty="0">
                <a:solidFill>
                  <a:srgbClr val="800000"/>
                </a:solidFill>
                <a:latin typeface="Book Antiqua" panose="02040602050305030304" pitchFamily="18" charset="0"/>
              </a:rPr>
              <a:t> </a:t>
            </a:r>
            <a:r>
              <a:rPr lang="el-GR" sz="2000" b="1" dirty="0">
                <a:solidFill>
                  <a:srgbClr val="002060"/>
                </a:solidFill>
                <a:latin typeface="Book Antiqua" panose="02040602050305030304" pitchFamily="18" charset="0"/>
              </a:rPr>
              <a:t>(Ναυμαχία Ναυαρίνου, Οκτώβριος 1827</a:t>
            </a:r>
            <a:r>
              <a:rPr lang="el-GR" sz="2000" b="1" dirty="0">
                <a:solidFill>
                  <a:schemeClr val="bg2">
                    <a:lumMod val="25000"/>
                  </a:schemeClr>
                </a:solidFill>
                <a:latin typeface="Book Antiqua" panose="02040602050305030304" pitchFamily="18" charset="0"/>
              </a:rPr>
              <a:t>)</a:t>
            </a:r>
            <a:r>
              <a:rPr lang="ru-RU" sz="2000" b="1" dirty="0">
                <a:solidFill>
                  <a:schemeClr val="bg2">
                    <a:lumMod val="25000"/>
                  </a:schemeClr>
                </a:solidFill>
                <a:latin typeface="Book Antiqua" panose="02040602050305030304" pitchFamily="18" charset="0"/>
              </a:rPr>
              <a:t> </a:t>
            </a:r>
            <a:r>
              <a:rPr lang="ru-RU" sz="2000" b="1" dirty="0">
                <a:solidFill>
                  <a:srgbClr val="800000"/>
                </a:solidFill>
                <a:latin typeface="Book Antiqua" panose="02040602050305030304" pitchFamily="18" charset="0"/>
              </a:rPr>
              <a:t>— крупное морское сражение между соединённой эскадрой России, Англии и Франции, с одной стороны, и турецко-египетским флотом — с другой. Произошло 8(20) октября 1827 года в </a:t>
            </a:r>
            <a:r>
              <a:rPr lang="ru-RU" sz="2000" b="1" dirty="0" err="1">
                <a:solidFill>
                  <a:srgbClr val="800000"/>
                </a:solidFill>
                <a:latin typeface="Book Antiqua" panose="02040602050305030304" pitchFamily="18" charset="0"/>
              </a:rPr>
              <a:t>Наваринской</a:t>
            </a:r>
            <a:r>
              <a:rPr lang="ru-RU" sz="2000" b="1" dirty="0">
                <a:solidFill>
                  <a:srgbClr val="800000"/>
                </a:solidFill>
                <a:latin typeface="Book Antiqua" panose="02040602050305030304" pitchFamily="18" charset="0"/>
              </a:rPr>
              <a:t> бухте Ионического моря на юго-западном побережье полуострова Пелопоннес. Сражение следует рассматривать как один из эпизодов Греческой национально-освободительной революции 1821—1829 годов</a:t>
            </a:r>
          </a:p>
        </p:txBody>
      </p:sp>
    </p:spTree>
    <p:extLst>
      <p:ext uri="{BB962C8B-B14F-4D97-AF65-F5344CB8AC3E}">
        <p14:creationId xmlns:p14="http://schemas.microsoft.com/office/powerpoint/2010/main" val="3860946966"/>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71664" y="620688"/>
            <a:ext cx="5976664" cy="3004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279576" y="3789040"/>
            <a:ext cx="7705576" cy="1631216"/>
          </a:xfrm>
          <a:prstGeom prst="rect">
            <a:avLst/>
          </a:prstGeom>
        </p:spPr>
        <p:txBody>
          <a:bodyPr wrap="square">
            <a:spAutoFit/>
          </a:bodyPr>
          <a:lstStyle/>
          <a:p>
            <a:pPr>
              <a:defRPr/>
            </a:pPr>
            <a:r>
              <a:rPr lang="ru-RU" sz="2000" b="1" dirty="0" err="1">
                <a:solidFill>
                  <a:schemeClr val="accent1">
                    <a:lumMod val="75000"/>
                  </a:schemeClr>
                </a:solidFill>
                <a:latin typeface="Book Antiqua" panose="02040602050305030304" pitchFamily="18" charset="0"/>
              </a:rPr>
              <a:t>Наваринское</a:t>
            </a:r>
            <a:r>
              <a:rPr lang="ru-RU" sz="2000" b="1" dirty="0">
                <a:solidFill>
                  <a:schemeClr val="accent1">
                    <a:lumMod val="75000"/>
                  </a:schemeClr>
                </a:solidFill>
                <a:latin typeface="Book Antiqua" panose="02040602050305030304" pitchFamily="18" charset="0"/>
              </a:rPr>
              <a:t> сражение</a:t>
            </a:r>
            <a:r>
              <a:rPr lang="el-GR" sz="2000" b="1" dirty="0">
                <a:solidFill>
                  <a:schemeClr val="accent1">
                    <a:lumMod val="75000"/>
                  </a:schemeClr>
                </a:solidFill>
                <a:latin typeface="Book Antiqua" panose="02040602050305030304" pitchFamily="18" charset="0"/>
              </a:rPr>
              <a:t> (</a:t>
            </a:r>
            <a:r>
              <a:rPr lang="ru-RU" sz="2000" b="1" dirty="0">
                <a:solidFill>
                  <a:schemeClr val="accent1">
                    <a:lumMod val="75000"/>
                  </a:schemeClr>
                </a:solidFill>
                <a:latin typeface="Book Antiqua" panose="02040602050305030304" pitchFamily="18" charset="0"/>
              </a:rPr>
              <a:t>октябрь 1827г.) обеспечило поддержку греческого национально-освободительного движения, результатом которого по </a:t>
            </a:r>
            <a:r>
              <a:rPr lang="ru-RU" sz="2000" b="1" dirty="0" err="1">
                <a:solidFill>
                  <a:schemeClr val="accent1">
                    <a:lumMod val="75000"/>
                  </a:schemeClr>
                </a:solidFill>
                <a:latin typeface="Book Antiqua" panose="02040602050305030304" pitchFamily="18" charset="0"/>
              </a:rPr>
              <a:t>Адрианопольскому</a:t>
            </a:r>
            <a:r>
              <a:rPr lang="ru-RU" sz="2000" b="1" dirty="0">
                <a:solidFill>
                  <a:schemeClr val="accent1">
                    <a:lumMod val="75000"/>
                  </a:schemeClr>
                </a:solidFill>
                <a:latin typeface="Book Antiqua" panose="02040602050305030304" pitchFamily="18" charset="0"/>
              </a:rPr>
              <a:t> мирному договору 1829 года стала автономия Греции</a:t>
            </a:r>
            <a:r>
              <a:rPr lang="en-US" sz="2000" b="1" dirty="0">
                <a:solidFill>
                  <a:schemeClr val="bg2">
                    <a:lumMod val="25000"/>
                  </a:schemeClr>
                </a:solidFill>
                <a:latin typeface="Book Antiqua" panose="02040602050305030304" pitchFamily="18" charset="0"/>
              </a:rPr>
              <a:t>-</a:t>
            </a:r>
            <a:r>
              <a:rPr lang="el-GR" sz="2000" b="1" dirty="0">
                <a:solidFill>
                  <a:srgbClr val="002060"/>
                </a:solidFill>
                <a:latin typeface="Book Antiqua" panose="02040602050305030304" pitchFamily="18" charset="0"/>
              </a:rPr>
              <a:t>Ναυμαχία Ναυαρίνου, Οκτώβριος 1827</a:t>
            </a:r>
            <a:endParaRPr lang="ru-RU" sz="2000" b="1" dirty="0">
              <a:solidFill>
                <a:srgbClr val="002060"/>
              </a:solidFill>
              <a:latin typeface="Book Antiqua" panose="02040602050305030304" pitchFamily="18" charset="0"/>
            </a:endParaRPr>
          </a:p>
        </p:txBody>
      </p:sp>
    </p:spTree>
    <p:extLst>
      <p:ext uri="{BB962C8B-B14F-4D97-AF65-F5344CB8AC3E}">
        <p14:creationId xmlns:p14="http://schemas.microsoft.com/office/powerpoint/2010/main" val="54368937"/>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2.patriarchia.ru/549/845/1234/1IMG_0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67608" y="1484784"/>
            <a:ext cx="2601466" cy="40332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47928" y="2230981"/>
            <a:ext cx="4765973" cy="254088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3067784" y="764705"/>
            <a:ext cx="5721438" cy="954107"/>
          </a:xfrm>
          <a:prstGeom prst="rect">
            <a:avLst/>
          </a:prstGeom>
          <a:noFill/>
        </p:spPr>
        <p:txBody>
          <a:bodyPr wrap="none" rtlCol="0">
            <a:spAutoFit/>
          </a:bodyPr>
          <a:lstStyle/>
          <a:p>
            <a:pPr algn="ctr"/>
            <a:r>
              <a:rPr lang="ru-RU" sz="2800" b="1" dirty="0" err="1">
                <a:solidFill>
                  <a:srgbClr val="800000"/>
                </a:solidFill>
                <a:effectLst>
                  <a:outerShdw blurRad="38100" dist="38100" dir="2700000" algn="tl">
                    <a:srgbClr val="000000">
                      <a:alpha val="43137"/>
                    </a:srgbClr>
                  </a:outerShdw>
                </a:effectLst>
                <a:latin typeface="Book Antiqua" panose="02040602050305030304" pitchFamily="18" charset="0"/>
              </a:rPr>
              <a:t>Фотий</a:t>
            </a:r>
            <a:r>
              <a:rPr lang="ru-RU" sz="2800" b="1" dirty="0">
                <a:solidFill>
                  <a:srgbClr val="800000"/>
                </a:solidFill>
                <a:effectLst>
                  <a:outerShdw blurRad="38100" dist="38100" dir="2700000" algn="tl">
                    <a:srgbClr val="000000">
                      <a:alpha val="43137"/>
                    </a:srgbClr>
                  </a:outerShdw>
                </a:effectLst>
                <a:latin typeface="Book Antiqua" panose="02040602050305030304" pitchFamily="18" charset="0"/>
              </a:rPr>
              <a:t> (митрополит Киевский)</a:t>
            </a:r>
          </a:p>
          <a:p>
            <a:pPr algn="ctr"/>
            <a:endParaRPr lang="ru-RU" sz="2800" b="1" dirty="0">
              <a:solidFill>
                <a:srgbClr val="002060"/>
              </a:solidFill>
              <a:effectLst>
                <a:outerShdw blurRad="38100" dist="38100" dir="2700000" algn="tl">
                  <a:srgbClr val="000000">
                    <a:alpha val="43137"/>
                  </a:srgbClr>
                </a:outerShdw>
              </a:effectLst>
            </a:endParaRPr>
          </a:p>
        </p:txBody>
      </p:sp>
      <p:sp>
        <p:nvSpPr>
          <p:cNvPr id="3" name="Прямоугольник 2"/>
          <p:cNvSpPr/>
          <p:nvPr/>
        </p:nvSpPr>
        <p:spPr>
          <a:xfrm>
            <a:off x="4535744" y="5661248"/>
            <a:ext cx="4350871" cy="523220"/>
          </a:xfrm>
          <a:prstGeom prst="rect">
            <a:avLst/>
          </a:prstGeom>
        </p:spPr>
        <p:txBody>
          <a:bodyPr wrap="none">
            <a:spAutoFit/>
          </a:bodyPr>
          <a:lstStyle/>
          <a:p>
            <a:r>
              <a:rPr lang="el-GR" sz="2800" b="1" dirty="0">
                <a:solidFill>
                  <a:srgbClr val="002060"/>
                </a:solidFill>
                <a:latin typeface="Book Antiqua" panose="02040602050305030304" pitchFamily="18" charset="0"/>
              </a:rPr>
              <a:t>Φώτιος Μονεμβασιώτης </a:t>
            </a:r>
            <a:endParaRPr lang="ru-RU" sz="2800" b="1" dirty="0">
              <a:solidFill>
                <a:srgbClr val="002060"/>
              </a:solidFill>
              <a:latin typeface="Book Antiqua" panose="02040602050305030304" pitchFamily="18" charset="0"/>
            </a:endParaRPr>
          </a:p>
        </p:txBody>
      </p:sp>
    </p:spTree>
    <p:extLst>
      <p:ext uri="{BB962C8B-B14F-4D97-AF65-F5344CB8AC3E}">
        <p14:creationId xmlns:p14="http://schemas.microsoft.com/office/powerpoint/2010/main" val="15037723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9536" y="4653136"/>
            <a:ext cx="8291264" cy="1384014"/>
          </a:xfrm>
        </p:spPr>
        <p:txBody>
          <a:bodyPr>
            <a:normAutofit/>
          </a:bodyPr>
          <a:lstStyle/>
          <a:p>
            <a:r>
              <a:rPr lang="ru-RU" sz="2800" dirty="0">
                <a:solidFill>
                  <a:srgbClr val="800000"/>
                </a:solidFill>
                <a:latin typeface="Book Antiqua" panose="02040602050305030304" pitchFamily="18" charset="0"/>
              </a:rPr>
              <a:t>Феофа́н Грек — великий византийский иконописец, миниатюрист и мастер монументальных фресковых росписей.</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83832" y="620688"/>
            <a:ext cx="2781300" cy="4000500"/>
          </a:xfrm>
          <a:prstGeom prst="ellipse">
            <a:avLst/>
          </a:prstGeom>
          <a:ln w="9525">
            <a:solidFill>
              <a:schemeClr val="tx1"/>
            </a:solid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2063552" y="620688"/>
            <a:ext cx="2232248" cy="2339102"/>
          </a:xfrm>
          <a:prstGeom prst="rect">
            <a:avLst/>
          </a:prstGeom>
          <a:noFill/>
        </p:spPr>
        <p:txBody>
          <a:bodyPr wrap="square" rtlCol="0">
            <a:spAutoFit/>
          </a:bodyPr>
          <a:lstStyle/>
          <a:p>
            <a:r>
              <a:rPr lang="ru-RU" b="1" dirty="0">
                <a:solidFill>
                  <a:srgbClr val="800000"/>
                </a:solidFill>
                <a:latin typeface="Book Antiqua" panose="02040602050305030304" pitchFamily="18" charset="0"/>
              </a:rPr>
              <a:t>Работал на Руси во второй половине XIV - начале XV веков. </a:t>
            </a:r>
            <a:r>
              <a:rPr lang="el-GR" b="1" dirty="0">
                <a:solidFill>
                  <a:srgbClr val="800000"/>
                </a:solidFill>
                <a:latin typeface="Book Antiqua" panose="02040602050305030304" pitchFamily="18" charset="0"/>
              </a:rPr>
              <a:t>- </a:t>
            </a:r>
            <a:r>
              <a:rPr lang="el-GR" sz="2800" b="1" dirty="0">
                <a:solidFill>
                  <a:srgbClr val="002060"/>
                </a:solidFill>
                <a:latin typeface="Book Antiqua" panose="02040602050305030304" pitchFamily="18" charset="0"/>
              </a:rPr>
              <a:t>Θεοφάνης ο Γραικός</a:t>
            </a:r>
            <a:endParaRPr lang="ru-RU" sz="2800" b="1" dirty="0">
              <a:solidFill>
                <a:srgbClr val="002060"/>
              </a:solidFill>
              <a:latin typeface="Book Antiqua" panose="02040602050305030304" pitchFamily="18" charset="0"/>
            </a:endParaRPr>
          </a:p>
        </p:txBody>
      </p:sp>
    </p:spTree>
    <p:extLst>
      <p:ext uri="{BB962C8B-B14F-4D97-AF65-F5344CB8AC3E}">
        <p14:creationId xmlns:p14="http://schemas.microsoft.com/office/powerpoint/2010/main" val="399722634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solidFill>
                  <a:srgbClr val="C00000"/>
                </a:solidFill>
                <a:latin typeface="Book Antiqua" panose="02040602050305030304" pitchFamily="18" charset="0"/>
              </a:rPr>
              <a:t>Пантократор Феофана Грека (Новгород)</a:t>
            </a:r>
            <a:r>
              <a:rPr lang="ru-RU" dirty="0">
                <a:solidFill>
                  <a:srgbClr val="002060"/>
                </a:solidFill>
                <a:latin typeface="Book Antiqua" panose="02040602050305030304" pitchFamily="18" charset="0"/>
              </a:rPr>
              <a:t> </a:t>
            </a:r>
            <a:r>
              <a:rPr lang="en-US" dirty="0">
                <a:solidFill>
                  <a:srgbClr val="002060"/>
                </a:solidFill>
                <a:latin typeface="Book Antiqua" panose="02040602050305030304" pitchFamily="18" charset="0"/>
              </a:rPr>
              <a:t>/ </a:t>
            </a:r>
            <a:r>
              <a:rPr lang="el-GR" dirty="0">
                <a:solidFill>
                  <a:srgbClr val="002060"/>
                </a:solidFill>
                <a:latin typeface="Book Antiqua" panose="02040602050305030304" pitchFamily="18" charset="0"/>
              </a:rPr>
              <a:t>Παντοκράτωρ του αγιογράφου Θεοφάνους του Γραικού</a:t>
            </a:r>
            <a:endParaRPr lang="ru-RU" dirty="0">
              <a:solidFill>
                <a:srgbClr val="002060"/>
              </a:solidFill>
              <a:latin typeface="Book Antiqua" panose="02040602050305030304"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67809" y="980729"/>
            <a:ext cx="3590131" cy="3590131"/>
          </a:xfrm>
          <a:prstGeom prst="ellipse">
            <a:avLst/>
          </a:prstGeom>
          <a:ln w="9525">
            <a:solidFill>
              <a:schemeClr val="tx1"/>
            </a:solid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94736643"/>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95600" y="764704"/>
            <a:ext cx="7416824" cy="110799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scene3d>
              <a:camera prst="orthographicFront"/>
              <a:lightRig rig="threePt" dir="t"/>
            </a:scene3d>
            <a:sp3d extrusionH="57150">
              <a:bevelT w="38100" h="38100" prst="relaxedInset"/>
            </a:sp3d>
          </a:bodyPr>
          <a:lstStyle/>
          <a:p>
            <a:pPr algn="ctr"/>
            <a:r>
              <a:rPr lang="ru-RU" sz="2400" b="1" cap="all" dirty="0">
                <a:solidFill>
                  <a:srgbClr val="800000"/>
                </a:solidFill>
                <a:effectLst>
                  <a:glow rad="139700">
                    <a:schemeClr val="accent5">
                      <a:satMod val="175000"/>
                      <a:alpha val="40000"/>
                    </a:schemeClr>
                  </a:glow>
                </a:effectLst>
                <a:latin typeface="Book Antiqua" panose="02040602050305030304" pitchFamily="18" charset="0"/>
              </a:rPr>
              <a:t>АРСЕНИЙ ЭЛАССОНСКИЙ</a:t>
            </a:r>
            <a:r>
              <a:rPr lang="en-US" sz="2400" b="1" cap="all" dirty="0">
                <a:solidFill>
                  <a:srgbClr val="800000"/>
                </a:solidFill>
                <a:effectLst>
                  <a:glow rad="139700">
                    <a:schemeClr val="accent5">
                      <a:satMod val="175000"/>
                      <a:alpha val="40000"/>
                    </a:schemeClr>
                  </a:glow>
                </a:effectLst>
                <a:latin typeface="Book Antiqua" panose="02040602050305030304" pitchFamily="18" charset="0"/>
              </a:rPr>
              <a:t>-</a:t>
            </a:r>
            <a:r>
              <a:rPr lang="ru-RU" sz="2400" b="1" dirty="0">
                <a:solidFill>
                  <a:srgbClr val="800000"/>
                </a:solidFill>
                <a:effectLst>
                  <a:glow rad="139700">
                    <a:schemeClr val="accent5">
                      <a:satMod val="175000"/>
                      <a:alpha val="40000"/>
                    </a:schemeClr>
                  </a:glow>
                </a:effectLst>
                <a:latin typeface="Book Antiqua" panose="02040602050305030304" pitchFamily="18" charset="0"/>
              </a:rPr>
              <a:t>архиепископ Суздальский и Тарусский</a:t>
            </a:r>
            <a:endParaRPr lang="ru-RU" sz="2400" b="1" cap="all" dirty="0">
              <a:solidFill>
                <a:srgbClr val="800000"/>
              </a:solidFill>
              <a:effectLst>
                <a:glow rad="139700">
                  <a:schemeClr val="accent5">
                    <a:satMod val="175000"/>
                    <a:alpha val="40000"/>
                  </a:schemeClr>
                </a:glow>
              </a:effectLst>
              <a:latin typeface="Book Antiqua" panose="02040602050305030304" pitchFamily="18" charset="0"/>
            </a:endParaRPr>
          </a:p>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83832" y="1967492"/>
            <a:ext cx="3312368" cy="4400717"/>
          </a:xfrm>
          <a:prstGeom prst="rect">
            <a:avLst/>
          </a:prstGeom>
          <a:ln w="9525">
            <a:solidFill>
              <a:schemeClr val="tx1"/>
            </a:solidFill>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352396911"/>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5560" y="764705"/>
            <a:ext cx="7848872" cy="1015663"/>
          </a:xfrm>
          <a:prstGeom prst="rect">
            <a:avLst/>
          </a:prstGeom>
          <a:ln>
            <a:solidFill>
              <a:srgbClr val="002060"/>
            </a:solidFill>
          </a:ln>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l-GR" sz="2000" b="1" dirty="0">
                <a:solidFill>
                  <a:srgbClr val="002060"/>
                </a:solidFill>
                <a:latin typeface="Book Antiqua" panose="02040602050305030304" pitchFamily="18" charset="0"/>
              </a:rPr>
              <a:t>Αρχιεπίσκοπος Αρσένιος Ελασσόνος, επίτροπος του Ναού των Αρχαγγέλων Μιχαήλ και Γαβριήλ στα χρόνια του Ιβάν του Τρομερού</a:t>
            </a:r>
            <a:endParaRPr lang="ru-RU" sz="2000" b="1" dirty="0">
              <a:solidFill>
                <a:srgbClr val="002060"/>
              </a:solidFill>
              <a:latin typeface="Book Antiqua" panose="0204060205030503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62500" y="2132856"/>
            <a:ext cx="2667000" cy="3562350"/>
          </a:xfrm>
          <a:prstGeom prst="rect">
            <a:avLst/>
          </a:prstGeom>
          <a:noFill/>
          <a:ln w="9525">
            <a:solidFill>
              <a:schemeClr val="tx1"/>
            </a:solidFill>
            <a:miter lim="800000"/>
            <a:headEnd/>
            <a:tailEnd/>
          </a:ln>
          <a:scene3d>
            <a:camera prst="orthographicFront"/>
            <a:lightRig rig="threePt" dir="t"/>
          </a:scene3d>
          <a:sp3d>
            <a:bevelT/>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74058496"/>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07569" y="2937322"/>
            <a:ext cx="2088232" cy="2783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15880" y="2492897"/>
            <a:ext cx="1321112" cy="3369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60097" y="2937322"/>
            <a:ext cx="2464722" cy="2783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Заголовок 1"/>
          <p:cNvSpPr>
            <a:spLocks noGrp="1"/>
          </p:cNvSpPr>
          <p:nvPr>
            <p:ph type="title"/>
          </p:nvPr>
        </p:nvSpPr>
        <p:spPr>
          <a:xfrm>
            <a:off x="3071664" y="692696"/>
            <a:ext cx="7200800" cy="1674812"/>
          </a:xfrm>
        </p:spPr>
        <p:txBody>
          <a:bodyPr rtlCol="0">
            <a:normAutofit fontScale="90000"/>
          </a:bodyPr>
          <a:lstStyle/>
          <a:p>
            <a:pPr>
              <a:defRPr/>
            </a:pPr>
            <a:r>
              <a:rPr lang="ru-RU" sz="2400" b="1" dirty="0">
                <a:solidFill>
                  <a:srgbClr val="002060"/>
                </a:solidFill>
                <a:effectLst>
                  <a:outerShdw blurRad="38100" dist="38100" dir="2700000" algn="tl">
                    <a:srgbClr val="000000">
                      <a:alpha val="43137"/>
                    </a:srgbClr>
                  </a:outerShdw>
                </a:effectLst>
                <a:latin typeface="Book Antiqua" panose="02040602050305030304" pitchFamily="18" charset="0"/>
              </a:rPr>
              <a:t>Μάξιμος ο Γραικός – </a:t>
            </a:r>
            <a:r>
              <a:rPr lang="ru-RU" sz="2400" b="1" dirty="0">
                <a:solidFill>
                  <a:srgbClr val="C00000"/>
                </a:solidFill>
                <a:effectLst>
                  <a:outerShdw blurRad="38100" dist="38100" dir="2700000" algn="tl">
                    <a:srgbClr val="000000">
                      <a:alpha val="43137"/>
                    </a:srgbClr>
                  </a:outerShdw>
                </a:effectLst>
                <a:latin typeface="Book Antiqua" panose="02040602050305030304" pitchFamily="18" charset="0"/>
              </a:rPr>
              <a:t>Максим Грек</a:t>
            </a:r>
            <a:r>
              <a:rPr lang="ru-RU" sz="2400" dirty="0">
                <a:solidFill>
                  <a:schemeClr val="accent1">
                    <a:lumMod val="50000"/>
                  </a:schemeClr>
                </a:solidFill>
                <a:latin typeface="Book Antiqua" panose="02040602050305030304" pitchFamily="18" charset="0"/>
              </a:rPr>
              <a:t>; в миру — </a:t>
            </a:r>
            <a:r>
              <a:rPr lang="ru-RU" sz="2400" b="1" dirty="0">
                <a:solidFill>
                  <a:schemeClr val="accent1">
                    <a:lumMod val="50000"/>
                  </a:schemeClr>
                </a:solidFill>
                <a:latin typeface="Book Antiqua" panose="02040602050305030304" pitchFamily="18" charset="0"/>
              </a:rPr>
              <a:t>Михаи́л Триво́лис</a:t>
            </a:r>
            <a:r>
              <a:rPr lang="ru-RU" sz="1600" b="1" dirty="0">
                <a:solidFill>
                  <a:schemeClr val="accent1">
                    <a:lumMod val="50000"/>
                  </a:schemeClr>
                </a:solidFill>
                <a:latin typeface="Book Antiqua" panose="02040602050305030304" pitchFamily="18" charset="0"/>
              </a:rPr>
              <a:t>, русский религиозный публицист, писатель и переводчик. Этнический грек. Канонизирован Русской церковью в лике преподобных 21 января (3 февраля),</a:t>
            </a:r>
            <a:br>
              <a:rPr lang="ru-RU" sz="1600" b="1" dirty="0">
                <a:solidFill>
                  <a:schemeClr val="accent1">
                    <a:lumMod val="50000"/>
                  </a:schemeClr>
                </a:solidFill>
                <a:latin typeface="Book Antiqua" panose="02040602050305030304" pitchFamily="18" charset="0"/>
              </a:rPr>
            </a:br>
            <a:r>
              <a:rPr lang="ru-RU" sz="1600" b="1" dirty="0">
                <a:solidFill>
                  <a:schemeClr val="accent1">
                    <a:lumMod val="50000"/>
                  </a:schemeClr>
                </a:solidFill>
                <a:latin typeface="Book Antiqua" panose="02040602050305030304" pitchFamily="18" charset="0"/>
              </a:rPr>
              <a:t>обретение мощей 21 июня (4 июля), мощи в Успенском Соборе Троице-Сергиевой Лавры</a:t>
            </a:r>
            <a:endParaRPr lang="ru-RU" sz="1600" dirty="0">
              <a:solidFill>
                <a:schemeClr val="accent1">
                  <a:lumMod val="50000"/>
                </a:schemeClr>
              </a:solidFill>
              <a:latin typeface="Book Antiqua" panose="02040602050305030304" pitchFamily="18" charset="0"/>
            </a:endParaRPr>
          </a:p>
        </p:txBody>
      </p:sp>
    </p:spTree>
    <p:extLst>
      <p:ext uri="{BB962C8B-B14F-4D97-AF65-F5344CB8AC3E}">
        <p14:creationId xmlns:p14="http://schemas.microsoft.com/office/powerpoint/2010/main" val="1964950604"/>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6"/>
          <p:cNvPicPr>
            <a:picLocks noGrp="1" noChangeAspect="1"/>
          </p:cNvPicPr>
          <p:nvPr>
            <p:ph sz="half" idx="4294967295"/>
          </p:nvPr>
        </p:nvPicPr>
        <p:blipFill>
          <a:blip r:embed="rId2" cstate="email">
            <a:extLst>
              <a:ext uri="{28A0092B-C50C-407E-A947-70E740481C1C}">
                <a14:useLocalDpi xmlns:a14="http://schemas.microsoft.com/office/drawing/2010/main"/>
              </a:ext>
            </a:extLst>
          </a:blip>
          <a:srcRect/>
          <a:stretch>
            <a:fillRect/>
          </a:stretch>
        </p:blipFill>
        <p:spPr>
          <a:xfrm>
            <a:off x="2279576" y="2852937"/>
            <a:ext cx="3689467" cy="2907593"/>
          </a:xfrm>
          <a:prstGeom prst="rect">
            <a:avLst/>
          </a:prstGeom>
        </p:spPr>
      </p:pic>
      <p:pic>
        <p:nvPicPr>
          <p:cNvPr id="5" name="Объект 7"/>
          <p:cNvPicPr>
            <a:picLocks noGrp="1" noChangeAspect="1"/>
          </p:cNvPicPr>
          <p:nvPr>
            <p:ph sz="quarter" idx="4294967295"/>
          </p:nvPr>
        </p:nvPicPr>
        <p:blipFill>
          <a:blip r:embed="rId3" cstate="email">
            <a:extLst>
              <a:ext uri="{28A0092B-C50C-407E-A947-70E740481C1C}">
                <a14:useLocalDpi xmlns:a14="http://schemas.microsoft.com/office/drawing/2010/main"/>
              </a:ext>
            </a:extLst>
          </a:blip>
          <a:srcRect/>
          <a:stretch>
            <a:fillRect/>
          </a:stretch>
        </p:blipFill>
        <p:spPr>
          <a:xfrm>
            <a:off x="6312025" y="2852937"/>
            <a:ext cx="3597473" cy="2871097"/>
          </a:xfrm>
          <a:prstGeom prst="rect">
            <a:avLst/>
          </a:prstGeom>
        </p:spPr>
      </p:pic>
      <p:sp>
        <p:nvSpPr>
          <p:cNvPr id="6" name="Заголовок 1"/>
          <p:cNvSpPr>
            <a:spLocks noGrp="1"/>
          </p:cNvSpPr>
          <p:nvPr>
            <p:ph type="title"/>
          </p:nvPr>
        </p:nvSpPr>
        <p:spPr>
          <a:xfrm>
            <a:off x="2711624" y="908720"/>
            <a:ext cx="6624736" cy="1728192"/>
          </a:xfrm>
        </p:spPr>
        <p:txBody>
          <a:bodyPr rtlCol="0">
            <a:noAutofit/>
          </a:bodyPr>
          <a:lstStyle/>
          <a:p>
            <a:pPr algn="ctr">
              <a:defRPr/>
            </a:pPr>
            <a:r>
              <a:rPr lang="ru-RU" sz="2800" b="1" dirty="0">
                <a:solidFill>
                  <a:srgbClr val="800000"/>
                </a:solidFill>
                <a:effectLst>
                  <a:outerShdw blurRad="38100" dist="38100" dir="2700000" algn="tl">
                    <a:srgbClr val="000000">
                      <a:alpha val="43137"/>
                    </a:srgbClr>
                  </a:outerShdw>
                </a:effectLst>
                <a:latin typeface="Book Antiqua" panose="02040602050305030304" pitchFamily="18" charset="0"/>
              </a:rPr>
              <a:t>Иоанникий Лихуд </a:t>
            </a:r>
            <a:r>
              <a:rPr lang="ru-RU" sz="2800" dirty="0">
                <a:solidFill>
                  <a:srgbClr val="002060"/>
                </a:solidFill>
                <a:effectLst>
                  <a:outerShdw blurRad="38100" dist="38100" dir="2700000" algn="tl">
                    <a:srgbClr val="000000">
                      <a:alpha val="43137"/>
                    </a:srgbClr>
                  </a:outerShdw>
                </a:effectLst>
                <a:latin typeface="Book Antiqua" panose="02040602050305030304" pitchFamily="18" charset="0"/>
              </a:rPr>
              <a:t>(</a:t>
            </a:r>
            <a:r>
              <a:rPr lang="el-GR" sz="2800" dirty="0">
                <a:solidFill>
                  <a:srgbClr val="002060"/>
                </a:solidFill>
                <a:effectLst>
                  <a:outerShdw blurRad="38100" dist="38100" dir="2700000" algn="tl">
                    <a:srgbClr val="000000">
                      <a:alpha val="43137"/>
                    </a:srgbClr>
                  </a:outerShdw>
                </a:effectLst>
                <a:latin typeface="Book Antiqua" panose="02040602050305030304" pitchFamily="18" charset="0"/>
              </a:rPr>
              <a:t>Ιωαννίκιος</a:t>
            </a:r>
            <a:r>
              <a:rPr lang="ru-RU" sz="2800" b="1" dirty="0">
                <a:solidFill>
                  <a:srgbClr val="002060"/>
                </a:solidFill>
                <a:effectLst>
                  <a:outerShdw blurRad="38100" dist="38100" dir="2700000" algn="tl">
                    <a:srgbClr val="000000">
                      <a:alpha val="43137"/>
                    </a:srgbClr>
                  </a:outerShdw>
                </a:effectLst>
                <a:latin typeface="Book Antiqua" panose="02040602050305030304" pitchFamily="18" charset="0"/>
              </a:rPr>
              <a:t> Λειχούδης, 1633 — 1717) </a:t>
            </a:r>
            <a:r>
              <a:rPr lang="ru-RU" sz="2800" b="1" dirty="0">
                <a:solidFill>
                  <a:srgbClr val="800000"/>
                </a:solidFill>
                <a:effectLst>
                  <a:outerShdw blurRad="38100" dist="38100" dir="2700000" algn="tl">
                    <a:srgbClr val="000000">
                      <a:alpha val="43137"/>
                    </a:srgbClr>
                  </a:outerShdw>
                </a:effectLst>
                <a:latin typeface="Book Antiqua" panose="02040602050305030304" pitchFamily="18" charset="0"/>
              </a:rPr>
              <a:t>и Софроний Лихуд</a:t>
            </a:r>
            <a:r>
              <a:rPr lang="ru-RU" sz="2800" b="1" dirty="0">
                <a:solidFill>
                  <a:srgbClr val="002060"/>
                </a:solidFill>
                <a:effectLst>
                  <a:outerShdw blurRad="38100" dist="38100" dir="2700000" algn="tl">
                    <a:srgbClr val="000000">
                      <a:alpha val="43137"/>
                    </a:srgbClr>
                  </a:outerShdw>
                </a:effectLst>
                <a:latin typeface="Book Antiqua" panose="02040602050305030304" pitchFamily="18" charset="0"/>
              </a:rPr>
              <a:t> (</a:t>
            </a:r>
            <a:r>
              <a:rPr lang="el-GR" sz="2800" b="1" dirty="0">
                <a:solidFill>
                  <a:srgbClr val="002060"/>
                </a:solidFill>
                <a:effectLst>
                  <a:outerShdw blurRad="38100" dist="38100" dir="2700000" algn="tl">
                    <a:srgbClr val="000000">
                      <a:alpha val="43137"/>
                    </a:srgbClr>
                  </a:outerShdw>
                </a:effectLst>
                <a:latin typeface="Book Antiqua" panose="02040602050305030304" pitchFamily="18" charset="0"/>
              </a:rPr>
              <a:t>Σωφρόνιος Λειχούδης</a:t>
            </a:r>
            <a:r>
              <a:rPr lang="ru-RU" sz="2800" b="1" dirty="0">
                <a:solidFill>
                  <a:srgbClr val="002060"/>
                </a:solidFill>
                <a:effectLst>
                  <a:outerShdw blurRad="38100" dist="38100" dir="2700000" algn="tl">
                    <a:srgbClr val="000000">
                      <a:alpha val="43137"/>
                    </a:srgbClr>
                  </a:outerShdw>
                </a:effectLst>
                <a:latin typeface="Book Antiqua" panose="02040602050305030304" pitchFamily="18" charset="0"/>
              </a:rPr>
              <a:t>,</a:t>
            </a:r>
            <a:r>
              <a:rPr lang="el-GR" sz="2800" b="1" dirty="0">
                <a:solidFill>
                  <a:srgbClr val="002060"/>
                </a:solidFill>
                <a:effectLst>
                  <a:outerShdw blurRad="38100" dist="38100" dir="2700000" algn="tl">
                    <a:srgbClr val="000000">
                      <a:alpha val="43137"/>
                    </a:srgbClr>
                  </a:outerShdw>
                </a:effectLst>
                <a:latin typeface="Book Antiqua" panose="02040602050305030304" pitchFamily="18" charset="0"/>
              </a:rPr>
              <a:t> </a:t>
            </a:r>
            <a:r>
              <a:rPr lang="ru-RU" sz="2800" b="1" dirty="0">
                <a:solidFill>
                  <a:srgbClr val="002060"/>
                </a:solidFill>
                <a:effectLst>
                  <a:outerShdw blurRad="38100" dist="38100" dir="2700000" algn="tl">
                    <a:srgbClr val="000000">
                      <a:alpha val="43137"/>
                    </a:srgbClr>
                  </a:outerShdw>
                </a:effectLst>
                <a:latin typeface="Book Antiqua" panose="02040602050305030304" pitchFamily="18" charset="0"/>
              </a:rPr>
              <a:t>1652 — 1730)</a:t>
            </a:r>
          </a:p>
        </p:txBody>
      </p:sp>
    </p:spTree>
    <p:extLst>
      <p:ext uri="{BB962C8B-B14F-4D97-AF65-F5344CB8AC3E}">
        <p14:creationId xmlns:p14="http://schemas.microsoft.com/office/powerpoint/2010/main" val="4086614689"/>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3791745" y="1062844"/>
            <a:ext cx="5924501" cy="2561376"/>
          </a:xfrm>
          <a:prstGeom prst="rect">
            <a:avLst/>
          </a:prstGeom>
        </p:spPr>
      </p:pic>
      <p:sp>
        <p:nvSpPr>
          <p:cNvPr id="5" name="Заголовок 1"/>
          <p:cNvSpPr>
            <a:spLocks noGrp="1"/>
          </p:cNvSpPr>
          <p:nvPr>
            <p:ph type="title"/>
          </p:nvPr>
        </p:nvSpPr>
        <p:spPr>
          <a:xfrm>
            <a:off x="3215681" y="4221088"/>
            <a:ext cx="6584555" cy="1080120"/>
          </a:xfrm>
        </p:spPr>
        <p:txBody>
          <a:bodyPr rtlCol="0">
            <a:noAutofit/>
          </a:bodyPr>
          <a:lstStyle/>
          <a:p>
            <a:pPr algn="ctr">
              <a:defRPr/>
            </a:pPr>
            <a:r>
              <a:rPr lang="ru-RU" sz="2000" b="1" dirty="0">
                <a:solidFill>
                  <a:schemeClr val="accent1">
                    <a:lumMod val="50000"/>
                  </a:schemeClr>
                </a:solidFill>
                <a:latin typeface="Book Antiqua" panose="02040602050305030304" pitchFamily="18" charset="0"/>
              </a:rPr>
              <a:t>Братья Лихуды</a:t>
            </a:r>
            <a:r>
              <a:rPr lang="el-GR" sz="2000" b="1" dirty="0">
                <a:solidFill>
                  <a:schemeClr val="accent1">
                    <a:lumMod val="50000"/>
                  </a:schemeClr>
                </a:solidFill>
                <a:latin typeface="Book Antiqua" panose="02040602050305030304" pitchFamily="18" charset="0"/>
              </a:rPr>
              <a:t>- </a:t>
            </a:r>
            <a:r>
              <a:rPr lang="ru-RU" sz="2000" b="1" dirty="0">
                <a:solidFill>
                  <a:schemeClr val="accent1">
                    <a:lumMod val="50000"/>
                  </a:schemeClr>
                </a:solidFill>
                <a:latin typeface="Book Antiqua" panose="02040602050305030304" pitchFamily="18" charset="0"/>
              </a:rPr>
              <a:t>основатели Славяно-греко-латинской Академии, </a:t>
            </a:r>
            <a:r>
              <a:rPr lang="ru-RU" sz="2000" b="1" dirty="0" err="1">
                <a:solidFill>
                  <a:schemeClr val="accent1">
                    <a:lumMod val="50000"/>
                  </a:schemeClr>
                </a:solidFill>
                <a:latin typeface="Book Antiqua" panose="02040602050305030304" pitchFamily="18" charset="0"/>
              </a:rPr>
              <a:t>Богоявленсий</a:t>
            </a:r>
            <a:r>
              <a:rPr lang="ru-RU" sz="2000" b="1" dirty="0">
                <a:solidFill>
                  <a:schemeClr val="accent1">
                    <a:lumMod val="50000"/>
                  </a:schemeClr>
                </a:solidFill>
                <a:latin typeface="Book Antiqua" panose="02040602050305030304" pitchFamily="18" charset="0"/>
              </a:rPr>
              <a:t> пер.</a:t>
            </a:r>
            <a:r>
              <a:rPr lang="ru-RU" sz="2000" b="1" dirty="0">
                <a:solidFill>
                  <a:srgbClr val="002060"/>
                </a:solidFill>
                <a:effectLst>
                  <a:outerShdw blurRad="38100" dist="38100" dir="2700000" algn="tl">
                    <a:srgbClr val="000000">
                      <a:alpha val="43137"/>
                    </a:srgbClr>
                  </a:outerShdw>
                </a:effectLst>
                <a:latin typeface="Book Antiqua" panose="02040602050305030304" pitchFamily="18" charset="0"/>
              </a:rPr>
              <a:t> </a:t>
            </a:r>
            <a:r>
              <a:rPr lang="el-GR" sz="2000" b="1" dirty="0">
                <a:solidFill>
                  <a:srgbClr val="002060"/>
                </a:solidFill>
                <a:effectLst>
                  <a:outerShdw blurRad="38100" dist="38100" dir="2700000" algn="tl">
                    <a:srgbClr val="000000">
                      <a:alpha val="43137"/>
                    </a:srgbClr>
                  </a:outerShdw>
                </a:effectLst>
                <a:latin typeface="Book Antiqua" panose="02040602050305030304" pitchFamily="18" charset="0"/>
              </a:rPr>
              <a:t>/ Μνημείο αδελφών Λειχούδη, ιδρυτών Σλαβογραικολατινικής Ακαδημίας επί της οδού </a:t>
            </a:r>
            <a:r>
              <a:rPr lang="en-US" sz="2000" b="1" i="1" dirty="0" err="1">
                <a:solidFill>
                  <a:srgbClr val="002060"/>
                </a:solidFill>
                <a:effectLst>
                  <a:outerShdw blurRad="38100" dist="38100" dir="2700000" algn="tl">
                    <a:srgbClr val="000000">
                      <a:alpha val="43137"/>
                    </a:srgbClr>
                  </a:outerShdw>
                </a:effectLst>
                <a:latin typeface="Book Antiqua" panose="02040602050305030304" pitchFamily="18" charset="0"/>
              </a:rPr>
              <a:t>Bogoyavlenskyi</a:t>
            </a:r>
            <a:r>
              <a:rPr lang="en-US" sz="2000" b="1" i="1" dirty="0">
                <a:solidFill>
                  <a:srgbClr val="002060"/>
                </a:solidFill>
                <a:effectLst>
                  <a:outerShdw blurRad="38100" dist="38100" dir="2700000" algn="tl">
                    <a:srgbClr val="000000">
                      <a:alpha val="43137"/>
                    </a:srgbClr>
                  </a:outerShdw>
                </a:effectLst>
                <a:latin typeface="Book Antiqua" panose="02040602050305030304" pitchFamily="18" charset="0"/>
              </a:rPr>
              <a:t> </a:t>
            </a:r>
            <a:r>
              <a:rPr lang="en-US" sz="2000" b="1" i="1" dirty="0" err="1">
                <a:solidFill>
                  <a:srgbClr val="002060"/>
                </a:solidFill>
                <a:effectLst>
                  <a:outerShdw blurRad="38100" dist="38100" dir="2700000" algn="tl">
                    <a:srgbClr val="000000">
                      <a:alpha val="43137"/>
                    </a:srgbClr>
                  </a:outerShdw>
                </a:effectLst>
                <a:latin typeface="Book Antiqua" panose="02040602050305030304" pitchFamily="18" charset="0"/>
              </a:rPr>
              <a:t>pereulok</a:t>
            </a:r>
            <a:endParaRPr lang="ru-RU" sz="2000" b="1" i="1" dirty="0">
              <a:solidFill>
                <a:schemeClr val="accent1">
                  <a:lumMod val="50000"/>
                </a:schemeClr>
              </a:solidFill>
              <a:latin typeface="Book Antiqua" panose="02040602050305030304" pitchFamily="18" charset="0"/>
            </a:endParaRPr>
          </a:p>
        </p:txBody>
      </p:sp>
    </p:spTree>
    <p:extLst>
      <p:ext uri="{BB962C8B-B14F-4D97-AF65-F5344CB8AC3E}">
        <p14:creationId xmlns:p14="http://schemas.microsoft.com/office/powerpoint/2010/main" val="3092266932"/>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91544" y="404665"/>
            <a:ext cx="7992888" cy="76944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ru-RU" sz="2200" b="1" dirty="0">
                <a:solidFill>
                  <a:srgbClr val="800000"/>
                </a:solidFill>
                <a:latin typeface="Book Antiqua" panose="02040602050305030304" pitchFamily="18" charset="0"/>
              </a:rPr>
              <a:t>Создание в 1687 греческими братьями </a:t>
            </a:r>
            <a:r>
              <a:rPr lang="ru-RU" sz="2200" b="1" dirty="0" err="1">
                <a:solidFill>
                  <a:srgbClr val="800000"/>
                </a:solidFill>
                <a:latin typeface="Book Antiqua" panose="02040602050305030304" pitchFamily="18" charset="0"/>
              </a:rPr>
              <a:t>Иоаникием</a:t>
            </a:r>
            <a:r>
              <a:rPr lang="ru-RU" sz="2200" b="1" dirty="0">
                <a:solidFill>
                  <a:srgbClr val="800000"/>
                </a:solidFill>
                <a:latin typeface="Book Antiqua" panose="02040602050305030304" pitchFamily="18" charset="0"/>
              </a:rPr>
              <a:t> и Софронием </a:t>
            </a:r>
            <a:r>
              <a:rPr lang="ru-RU" sz="2200" b="1" dirty="0" err="1">
                <a:solidFill>
                  <a:srgbClr val="800000"/>
                </a:solidFill>
                <a:latin typeface="Book Antiqua" panose="02040602050305030304" pitchFamily="18" charset="0"/>
              </a:rPr>
              <a:t>Лихуди</a:t>
            </a:r>
            <a:r>
              <a:rPr lang="ru-RU" sz="2200" b="1" dirty="0">
                <a:solidFill>
                  <a:srgbClr val="800000"/>
                </a:solidFill>
                <a:latin typeface="Book Antiqua" panose="02040602050305030304" pitchFamily="18" charset="0"/>
              </a:rPr>
              <a:t> Славяно-греко-латинской академии</a:t>
            </a:r>
          </a:p>
        </p:txBody>
      </p:sp>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63552" y="1340768"/>
            <a:ext cx="2705108" cy="398396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5231904" y="1628800"/>
            <a:ext cx="4572000" cy="147732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r>
              <a:rPr lang="el-GR" b="1" dirty="0">
                <a:solidFill>
                  <a:srgbClr val="002060"/>
                </a:solidFill>
                <a:latin typeface="Book Antiqua" panose="02040602050305030304" pitchFamily="18" charset="0"/>
              </a:rPr>
              <a:t>Σλάβο-Γραίκο-Λατινική Ακαδημία, πρώτο ανώτατο εκπαιδευτικό Ίδρυμα της Ρωσίας, ιδρυθέν το 1687 από τους αδελφούς Σωφρόνιο και Ιωαννίκιο Λειχούδη</a:t>
            </a:r>
            <a:endParaRPr lang="ru-RU" b="1" dirty="0">
              <a:solidFill>
                <a:srgbClr val="002060"/>
              </a:solidFill>
              <a:latin typeface="Book Antiqua" panose="02040602050305030304" pitchFamily="18" charset="0"/>
            </a:endParaRPr>
          </a:p>
        </p:txBody>
      </p:sp>
      <p:pic>
        <p:nvPicPr>
          <p:cNvPr id="1026" name="Рисунок 4" descr="Image result for Î£Î»Î±Î²Î¿-ÎÏÎ±Î¹ÎºÎ¿-ÎÎ±ÏÎ¹Î½Î¹ÎºÎ® ÎÎºÎ±Î´Î·Î¼Î¯Î±"/>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19495" y="3429000"/>
            <a:ext cx="4851578" cy="253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69284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71665" y="764704"/>
            <a:ext cx="6492213" cy="3895328"/>
          </a:xfrm>
          <a:prstGeom prst="rect">
            <a:avLst/>
          </a:prstGeom>
        </p:spPr>
      </p:pic>
      <p:sp>
        <p:nvSpPr>
          <p:cNvPr id="3" name="Прямоугольник 2"/>
          <p:cNvSpPr/>
          <p:nvPr/>
        </p:nvSpPr>
        <p:spPr>
          <a:xfrm>
            <a:off x="2351583" y="4797153"/>
            <a:ext cx="7848872" cy="1574149"/>
          </a:xfrm>
          <a:prstGeom prst="rect">
            <a:avLst/>
          </a:prstGeom>
        </p:spPr>
        <p:txBody>
          <a:bodyPr wrap="square">
            <a:spAutoFit/>
          </a:bodyPr>
          <a:lstStyle/>
          <a:p>
            <a:pPr algn="just">
              <a:lnSpc>
                <a:spcPct val="107000"/>
              </a:lnSpc>
              <a:spcAft>
                <a:spcPts val="800"/>
              </a:spcAft>
            </a:pPr>
            <a:r>
              <a:rPr lang="ru-RU"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Историко-архивный институт РГГУ</a:t>
            </a:r>
            <a:r>
              <a:rPr lang="ru-RU"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занимает здания бывшего Печатного двора и Славяно-Греко-Латинской Академии на Никольской улице / </a:t>
            </a:r>
            <a:r>
              <a:rPr lang="el-GR"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Το </a:t>
            </a:r>
            <a:r>
              <a:rPr lang="el-GR" b="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Κρατικό Πανεπιστήμιο Ανθρωπιστικών Σπουδών RGGU</a:t>
            </a:r>
            <a:r>
              <a:rPr lang="ru-RU"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el-GR"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πρώην Ιστορικό</a:t>
            </a:r>
            <a:r>
              <a:rPr lang="ru-RU"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a:t>
            </a:r>
            <a:r>
              <a:rPr lang="el-GR"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Αρχειακό Ινστιτούτο</a:t>
            </a:r>
            <a:r>
              <a:rPr lang="ru-RU"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el-GR" b="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σήμερα επί της οδού Νικόλσκαγια</a:t>
            </a:r>
            <a:r>
              <a:rPr lang="ru-RU"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a:t>
            </a:r>
            <a:r>
              <a:rPr lang="el-GR"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στη θέση της </a:t>
            </a:r>
            <a:r>
              <a:rPr lang="el-GR" b="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Σλάβο</a:t>
            </a:r>
            <a:r>
              <a:rPr lang="ru-RU" b="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a:t>
            </a:r>
            <a:r>
              <a:rPr lang="el-GR" b="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Γραίκο</a:t>
            </a:r>
            <a:r>
              <a:rPr lang="ru-RU" b="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a:t>
            </a:r>
            <a:r>
              <a:rPr lang="el-GR" b="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Λατινικής Ακαδημίας</a:t>
            </a:r>
            <a:r>
              <a:rPr lang="el-GR"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και του πρώτου τυπογραφείου</a:t>
            </a:r>
            <a:r>
              <a:rPr lang="ru-RU"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a:t>
            </a:r>
            <a:r>
              <a:rPr lang="ru-RU"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43810603"/>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15681" y="5517232"/>
            <a:ext cx="5904655" cy="892552"/>
          </a:xfrm>
          <a:prstGeom prst="rect">
            <a:avLst/>
          </a:prstGeom>
        </p:spPr>
        <p:txBody>
          <a:bodyPr wrap="square">
            <a:spAutoFit/>
          </a:bodyPr>
          <a:lstStyle/>
          <a:p>
            <a:pPr algn="ctr"/>
            <a:r>
              <a:rPr lang="el-GR" sz="2600" b="1" dirty="0">
                <a:solidFill>
                  <a:srgbClr val="002060"/>
                </a:solidFill>
                <a:latin typeface="Book Antiqua" panose="02040602050305030304" pitchFamily="18" charset="0"/>
              </a:rPr>
              <a:t>Αρχιεπίσκοπος Νικηφόρος Θεοτόκης</a:t>
            </a:r>
            <a:endParaRPr lang="ru-RU" sz="2600" b="1" dirty="0">
              <a:solidFill>
                <a:srgbClr val="002060"/>
              </a:solidFill>
              <a:latin typeface="Book Antiqua" panose="02040602050305030304" pitchFamily="18" charset="0"/>
            </a:endParaRPr>
          </a:p>
        </p:txBody>
      </p:sp>
      <p:sp>
        <p:nvSpPr>
          <p:cNvPr id="3" name="Прямоугольник 2"/>
          <p:cNvSpPr/>
          <p:nvPr/>
        </p:nvSpPr>
        <p:spPr>
          <a:xfrm>
            <a:off x="3321715" y="385810"/>
            <a:ext cx="5692584" cy="1384995"/>
          </a:xfrm>
          <a:prstGeom prst="rect">
            <a:avLst/>
          </a:prstGeom>
        </p:spPr>
        <p:txBody>
          <a:bodyPr wrap="none">
            <a:spAutoFit/>
          </a:bodyPr>
          <a:lstStyle/>
          <a:p>
            <a:pPr algn="ctr"/>
            <a:r>
              <a:rPr lang="ru-RU" sz="2800" b="1" dirty="0">
                <a:solidFill>
                  <a:srgbClr val="800000"/>
                </a:solidFill>
                <a:latin typeface="Book Antiqua" panose="02040602050305030304" pitchFamily="18" charset="0"/>
              </a:rPr>
              <a:t>Никифор </a:t>
            </a:r>
            <a:r>
              <a:rPr lang="ru-RU" sz="2800" b="1" dirty="0" err="1">
                <a:solidFill>
                  <a:srgbClr val="800000"/>
                </a:solidFill>
                <a:latin typeface="Book Antiqua" panose="02040602050305030304" pitchFamily="18" charset="0"/>
              </a:rPr>
              <a:t>Феотоки</a:t>
            </a:r>
            <a:r>
              <a:rPr lang="el-GR" sz="2800" b="1" dirty="0">
                <a:solidFill>
                  <a:srgbClr val="800000"/>
                </a:solidFill>
                <a:latin typeface="Book Antiqua" panose="02040602050305030304" pitchFamily="18" charset="0"/>
              </a:rPr>
              <a:t> </a:t>
            </a:r>
          </a:p>
          <a:p>
            <a:pPr algn="ctr"/>
            <a:r>
              <a:rPr lang="el-GR" sz="2800" b="1" dirty="0">
                <a:solidFill>
                  <a:srgbClr val="800000"/>
                </a:solidFill>
                <a:latin typeface="Book Antiqua" panose="02040602050305030304" pitchFamily="18" charset="0"/>
              </a:rPr>
              <a:t>(</a:t>
            </a:r>
            <a:r>
              <a:rPr lang="ru-RU" b="1" dirty="0">
                <a:solidFill>
                  <a:srgbClr val="800000"/>
                </a:solidFill>
                <a:latin typeface="Book Antiqua" panose="02040602050305030304" pitchFamily="18" charset="0"/>
              </a:rPr>
              <a:t>архиепископ Астраханский и Ставропольский</a:t>
            </a:r>
            <a:r>
              <a:rPr lang="el-GR" sz="2800" b="1" dirty="0">
                <a:solidFill>
                  <a:srgbClr val="800000"/>
                </a:solidFill>
                <a:latin typeface="Book Antiqua" panose="02040602050305030304" pitchFamily="18" charset="0"/>
              </a:rPr>
              <a:t>)</a:t>
            </a:r>
            <a:endParaRPr lang="ru-RU" sz="2800" b="1" dirty="0">
              <a:solidFill>
                <a:srgbClr val="800000"/>
              </a:solidFill>
              <a:latin typeface="Book Antiqua" panose="02040602050305030304" pitchFamily="18" charset="0"/>
            </a:endParaRPr>
          </a:p>
          <a:p>
            <a:pPr algn="ctr"/>
            <a:r>
              <a:rPr lang="ru-RU" sz="2800" b="1" dirty="0">
                <a:solidFill>
                  <a:srgbClr val="800000"/>
                </a:solidFill>
                <a:latin typeface="Book Antiqua" panose="02040602050305030304" pitchFamily="18" charset="0"/>
              </a:rPr>
              <a:t>1731 - 1800</a:t>
            </a:r>
          </a:p>
        </p:txBody>
      </p:sp>
      <p:pic>
        <p:nvPicPr>
          <p:cNvPr id="717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55840" y="1770804"/>
            <a:ext cx="3196952" cy="3746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201354"/>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47528" y="476672"/>
            <a:ext cx="8064896"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ru-RU" sz="2400" b="1" dirty="0">
                <a:solidFill>
                  <a:srgbClr val="800000"/>
                </a:solidFill>
                <a:latin typeface="Book Antiqua" panose="02040602050305030304" pitchFamily="18" charset="0"/>
              </a:rPr>
              <a:t>Архиепископ Евгений (в миру</a:t>
            </a:r>
            <a:r>
              <a:rPr lang="en-US" sz="2400" b="1" dirty="0">
                <a:solidFill>
                  <a:srgbClr val="800000"/>
                </a:solidFill>
                <a:latin typeface="Book Antiqua" panose="02040602050305030304" pitchFamily="18" charset="0"/>
              </a:rPr>
              <a:t> </a:t>
            </a:r>
            <a:r>
              <a:rPr lang="ru-RU" sz="2400" b="1" dirty="0">
                <a:solidFill>
                  <a:srgbClr val="800000"/>
                </a:solidFill>
                <a:latin typeface="Book Antiqua" panose="02040602050305030304" pitchFamily="18" charset="0"/>
              </a:rPr>
              <a:t>Евгений </a:t>
            </a:r>
            <a:r>
              <a:rPr lang="ru-RU" sz="2400" b="1" dirty="0" err="1">
                <a:solidFill>
                  <a:srgbClr val="800000"/>
                </a:solidFill>
                <a:latin typeface="Book Antiqua" panose="02040602050305030304" pitchFamily="18" charset="0"/>
              </a:rPr>
              <a:t>Булгарис</a:t>
            </a:r>
            <a:r>
              <a:rPr lang="el-GR" sz="2400" b="1" dirty="0">
                <a:solidFill>
                  <a:srgbClr val="800000"/>
                </a:solidFill>
                <a:latin typeface="Book Antiqua" panose="02040602050305030304" pitchFamily="18" charset="0"/>
              </a:rPr>
              <a:t>) -</a:t>
            </a:r>
            <a:r>
              <a:rPr lang="ru-RU" sz="2400" b="1" dirty="0">
                <a:solidFill>
                  <a:srgbClr val="800000"/>
                </a:solidFill>
                <a:latin typeface="Book Antiqua" panose="02040602050305030304" pitchFamily="18" charset="0"/>
              </a:rPr>
              <a:t> епископ Русской православной церкви, архиепископ Славянский и Херсонский</a:t>
            </a:r>
          </a:p>
          <a:p>
            <a:pPr algn="ctr"/>
            <a:r>
              <a:rPr lang="ru-RU" sz="2400" b="1" dirty="0">
                <a:solidFill>
                  <a:srgbClr val="800000"/>
                </a:solidFill>
                <a:latin typeface="Book Antiqua" panose="02040602050305030304" pitchFamily="18" charset="0"/>
              </a:rPr>
              <a:t>1715 - 1806</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72064" y="1700809"/>
            <a:ext cx="2917676" cy="403264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2279576" y="4581128"/>
            <a:ext cx="4176464" cy="5232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l-GR" sz="2800" b="1" dirty="0">
                <a:solidFill>
                  <a:srgbClr val="002060"/>
                </a:solidFill>
                <a:effectLst>
                  <a:outerShdw blurRad="38100" dist="38100" dir="2700000" algn="tl">
                    <a:srgbClr val="000000">
                      <a:alpha val="43137"/>
                    </a:srgbClr>
                  </a:outerShdw>
                </a:effectLst>
                <a:latin typeface="Book Antiqua" panose="02040602050305030304" pitchFamily="18" charset="0"/>
              </a:rPr>
              <a:t>Ευγένιος Βούλγαρης</a:t>
            </a:r>
            <a:endParaRPr lang="ru-RU" sz="2800" b="1" dirty="0">
              <a:solidFill>
                <a:srgbClr val="002060"/>
              </a:solidFill>
              <a:effectLst>
                <a:outerShdw blurRad="38100" dist="38100" dir="2700000" algn="tl">
                  <a:srgbClr val="000000">
                    <a:alpha val="43137"/>
                  </a:srgbClr>
                </a:outerShdw>
              </a:effectLst>
              <a:latin typeface="Book Antiqua" panose="02040602050305030304" pitchFamily="18" charset="0"/>
            </a:endParaRPr>
          </a:p>
        </p:txBody>
      </p:sp>
    </p:spTree>
    <p:extLst>
      <p:ext uri="{BB962C8B-B14F-4D97-AF65-F5344CB8AC3E}">
        <p14:creationId xmlns:p14="http://schemas.microsoft.com/office/powerpoint/2010/main" val="4105981988"/>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ÐÑÑÐ¸ÐµÐ¿Ð¸ÑÐºÐ¾Ð¿ ÐÐ¸ÐºÐ¸ÑÐ¾Ñ">
            <a:extLst>
              <a:ext uri="{FF2B5EF4-FFF2-40B4-BE49-F238E27FC236}">
                <a16:creationId xmlns:a16="http://schemas.microsoft.com/office/drawing/2014/main" id="{3B3A4B06-7FAE-4B60-9F99-43709F68ABD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07968" y="1124744"/>
            <a:ext cx="3956910" cy="424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a:extLst>
              <a:ext uri="{FF2B5EF4-FFF2-40B4-BE49-F238E27FC236}">
                <a16:creationId xmlns:a16="http://schemas.microsoft.com/office/drawing/2014/main" id="{300C87FE-5F32-4AAB-B7A0-F00FECD1EB71}"/>
              </a:ext>
            </a:extLst>
          </p:cNvPr>
          <p:cNvSpPr/>
          <p:nvPr/>
        </p:nvSpPr>
        <p:spPr>
          <a:xfrm>
            <a:off x="2427122" y="1772816"/>
            <a:ext cx="3740886" cy="3539430"/>
          </a:xfrm>
          <a:prstGeom prst="rect">
            <a:avLst/>
          </a:prstGeom>
        </p:spPr>
        <p:txBody>
          <a:bodyPr wrap="square">
            <a:spAutoFit/>
          </a:bodyPr>
          <a:lstStyle/>
          <a:p>
            <a:pPr algn="just"/>
            <a:r>
              <a:rPr lang="ru-RU" sz="2800" b="1" dirty="0" err="1">
                <a:solidFill>
                  <a:srgbClr val="800000"/>
                </a:solidFill>
                <a:latin typeface="Times New Roman" panose="02020603050405020304" pitchFamily="18" charset="0"/>
                <a:ea typeface="Times New Roman" panose="02020603050405020304" pitchFamily="18" charset="0"/>
              </a:rPr>
              <a:t>Архиепи́скоп</a:t>
            </a:r>
            <a:r>
              <a:rPr lang="ru-RU" sz="2800" b="1" dirty="0">
                <a:solidFill>
                  <a:srgbClr val="800000"/>
                </a:solidFill>
                <a:latin typeface="Times New Roman" panose="02020603050405020304" pitchFamily="18" charset="0"/>
                <a:ea typeface="Times New Roman" panose="02020603050405020304" pitchFamily="18" charset="0"/>
              </a:rPr>
              <a:t> </a:t>
            </a:r>
            <a:r>
              <a:rPr lang="ru-RU" sz="2800" b="1" dirty="0" err="1">
                <a:solidFill>
                  <a:srgbClr val="800000"/>
                </a:solidFill>
                <a:latin typeface="Times New Roman" panose="02020603050405020304" pitchFamily="18" charset="0"/>
                <a:ea typeface="Times New Roman" panose="02020603050405020304" pitchFamily="18" charset="0"/>
              </a:rPr>
              <a:t>Ники́фор</a:t>
            </a:r>
            <a:r>
              <a:rPr lang="el-GR" sz="2800" b="1" dirty="0">
                <a:solidFill>
                  <a:srgbClr val="800000"/>
                </a:solidFill>
                <a:latin typeface="Times New Roman" panose="02020603050405020304" pitchFamily="18" charset="0"/>
                <a:ea typeface="Times New Roman" panose="02020603050405020304" pitchFamily="18" charset="0"/>
              </a:rPr>
              <a:t> </a:t>
            </a:r>
            <a:r>
              <a:rPr lang="ru-RU" sz="2800" b="1" dirty="0" err="1">
                <a:solidFill>
                  <a:srgbClr val="800000"/>
                </a:solidFill>
                <a:latin typeface="Times New Roman" panose="02020603050405020304" pitchFamily="18" charset="0"/>
                <a:ea typeface="Times New Roman" panose="02020603050405020304" pitchFamily="18" charset="0"/>
              </a:rPr>
              <a:t>Феотоки</a:t>
            </a:r>
            <a:endParaRPr lang="ru-RU" sz="2800" b="1" dirty="0">
              <a:solidFill>
                <a:srgbClr val="800000"/>
              </a:solidFill>
              <a:latin typeface="Times New Roman" panose="02020603050405020304" pitchFamily="18" charset="0"/>
              <a:ea typeface="Times New Roman" panose="02020603050405020304" pitchFamily="18" charset="0"/>
            </a:endParaRPr>
          </a:p>
          <a:p>
            <a:pPr algn="just"/>
            <a:r>
              <a:rPr lang="ru-RU" sz="2800" b="1" dirty="0">
                <a:solidFill>
                  <a:srgbClr val="002060"/>
                </a:solidFill>
                <a:latin typeface="Times New Roman" panose="02020603050405020304" pitchFamily="18" charset="0"/>
                <a:ea typeface="Times New Roman" panose="02020603050405020304" pitchFamily="18" charset="0"/>
              </a:rPr>
              <a:t> (греч. </a:t>
            </a:r>
            <a:r>
              <a:rPr lang="ru-RU" sz="2800" b="1" dirty="0" err="1">
                <a:solidFill>
                  <a:srgbClr val="002060"/>
                </a:solidFill>
                <a:latin typeface="Times New Roman" panose="02020603050405020304" pitchFamily="18" charset="0"/>
                <a:ea typeface="Times New Roman" panose="02020603050405020304" pitchFamily="18" charset="0"/>
              </a:rPr>
              <a:t>Αρχιε</a:t>
            </a:r>
            <a:r>
              <a:rPr lang="ru-RU" sz="2800" b="1" dirty="0">
                <a:solidFill>
                  <a:srgbClr val="002060"/>
                </a:solidFill>
                <a:latin typeface="Times New Roman" panose="02020603050405020304" pitchFamily="18" charset="0"/>
                <a:ea typeface="Times New Roman" panose="02020603050405020304" pitchFamily="18" charset="0"/>
              </a:rPr>
              <a:t>πίσκοπος Νικηφόρος</a:t>
            </a:r>
            <a:r>
              <a:rPr lang="el-GR" sz="2800" b="1" dirty="0">
                <a:solidFill>
                  <a:srgbClr val="002060"/>
                </a:solidFill>
                <a:latin typeface="Times New Roman" panose="02020603050405020304" pitchFamily="18" charset="0"/>
                <a:ea typeface="Times New Roman" panose="02020603050405020304" pitchFamily="18" charset="0"/>
              </a:rPr>
              <a:t> Θ</a:t>
            </a:r>
            <a:r>
              <a:rPr lang="ru-RU" sz="2800" b="1" dirty="0" err="1">
                <a:solidFill>
                  <a:srgbClr val="002060"/>
                </a:solidFill>
                <a:latin typeface="Times New Roman" panose="02020603050405020304" pitchFamily="18" charset="0"/>
                <a:ea typeface="Times New Roman" panose="02020603050405020304" pitchFamily="18" charset="0"/>
              </a:rPr>
              <a:t>εοτόκης</a:t>
            </a:r>
            <a:r>
              <a:rPr lang="ru-RU" sz="2800" b="1" dirty="0">
                <a:solidFill>
                  <a:srgbClr val="002060"/>
                </a:solidFill>
                <a:latin typeface="Times New Roman" panose="02020603050405020304" pitchFamily="18" charset="0"/>
                <a:ea typeface="Times New Roman" panose="02020603050405020304" pitchFamily="18" charset="0"/>
              </a:rPr>
              <a:t>; 15 февраля 1731, Керкира,31мая 1800, Москва, </a:t>
            </a:r>
          </a:p>
          <a:p>
            <a:pPr algn="just"/>
            <a:r>
              <a:rPr lang="ru-RU" sz="2800" b="1" dirty="0">
                <a:solidFill>
                  <a:srgbClr val="002060"/>
                </a:solidFill>
                <a:latin typeface="Times New Roman" panose="02020603050405020304" pitchFamily="18" charset="0"/>
                <a:ea typeface="Times New Roman" panose="02020603050405020304" pitchFamily="18" charset="0"/>
              </a:rPr>
              <a:t>Российская империя) </a:t>
            </a:r>
            <a:endParaRPr lang="ru-RU" sz="2800" b="1" dirty="0">
              <a:solidFill>
                <a:srgbClr val="002060"/>
              </a:solidFill>
            </a:endParaRPr>
          </a:p>
        </p:txBody>
      </p:sp>
    </p:spTree>
    <p:extLst>
      <p:ext uri="{BB962C8B-B14F-4D97-AF65-F5344CB8AC3E}">
        <p14:creationId xmlns:p14="http://schemas.microsoft.com/office/powerpoint/2010/main" val="219847876"/>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1">
            <a:extLst>
              <a:ext uri="{FF2B5EF4-FFF2-40B4-BE49-F238E27FC236}">
                <a16:creationId xmlns:a16="http://schemas.microsoft.com/office/drawing/2014/main" id="{77E41642-7F6C-44B6-A76D-D04EBEFE453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461125" y="1088692"/>
            <a:ext cx="3073003" cy="4680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a:extLst>
              <a:ext uri="{FF2B5EF4-FFF2-40B4-BE49-F238E27FC236}">
                <a16:creationId xmlns:a16="http://schemas.microsoft.com/office/drawing/2014/main" id="{DA8D707B-3D17-40D6-A91D-7CE87236E825}"/>
              </a:ext>
            </a:extLst>
          </p:cNvPr>
          <p:cNvSpPr/>
          <p:nvPr/>
        </p:nvSpPr>
        <p:spPr>
          <a:xfrm>
            <a:off x="2711625" y="2274838"/>
            <a:ext cx="3654151" cy="2308324"/>
          </a:xfrm>
          <a:prstGeom prst="rect">
            <a:avLst/>
          </a:prstGeom>
        </p:spPr>
        <p:txBody>
          <a:bodyPr wrap="square">
            <a:spAutoFit/>
          </a:bodyPr>
          <a:lstStyle/>
          <a:p>
            <a:pPr algn="just">
              <a:tabLst>
                <a:tab pos="3707130" algn="l"/>
              </a:tabLst>
            </a:pP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АМВРОСИЙ </a:t>
            </a:r>
          </a:p>
          <a:p>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МОСХОНИСИИСКИЙ (в миру </a:t>
            </a:r>
            <a:r>
              <a:rPr lang="ru-RU" sz="2400" b="1" dirty="0" err="1">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Плиантидис</a:t>
            </a: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l-GR" sz="2400" b="1" dirty="0">
                <a:solidFill>
                  <a:srgbClr val="002060"/>
                </a:solidFill>
                <a:latin typeface="Times New Roman" panose="02020603050405020304" pitchFamily="18" charset="0"/>
                <a:cs typeface="Times New Roman" panose="02020603050405020304" pitchFamily="18" charset="0"/>
              </a:rPr>
              <a:t>ΑΜΒΡΟΣΙΟΣ ο ΜΟΣΧΟΝΗΣΙΩΝ (ΠΛΕΙΑΝΘΕΙΔΗΣ) </a:t>
            </a:r>
            <a:endParaRPr lang="ru-RU" sz="24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4946250"/>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06830" y="692696"/>
            <a:ext cx="3325361"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351584" y="4365104"/>
            <a:ext cx="7704856" cy="1600438"/>
          </a:xfrm>
          <a:prstGeom prst="rect">
            <a:avLst/>
          </a:prstGeom>
          <a:noFill/>
        </p:spPr>
        <p:txBody>
          <a:bodyPr wrap="square" rtlCol="0">
            <a:spAutoFit/>
          </a:bodyPr>
          <a:lstStyle/>
          <a:p>
            <a:r>
              <a:rPr lang="ru-RU" altLang="ru-RU" sz="2000" b="1" dirty="0">
                <a:solidFill>
                  <a:srgbClr val="800000"/>
                </a:solidFill>
                <a:latin typeface="Book Antiqua" panose="02040602050305030304" pitchFamily="18" charset="0"/>
              </a:rPr>
              <a:t>«Хиосский бой» (картина работы Айвазовского). На картине изображён кульминационный момент боя — столкновение «Святого Евстафия» и «Реал-Мустафы»</a:t>
            </a:r>
            <a:r>
              <a:rPr lang="ru-RU" altLang="ru-RU" sz="2000" b="1" dirty="0">
                <a:solidFill>
                  <a:srgbClr val="002060"/>
                </a:solidFill>
                <a:latin typeface="Book Antiqua" panose="02040602050305030304" pitchFamily="18" charset="0"/>
              </a:rPr>
              <a:t> - </a:t>
            </a:r>
            <a:r>
              <a:rPr lang="el-GR" altLang="ru-RU" sz="2000" b="1" dirty="0">
                <a:solidFill>
                  <a:srgbClr val="002060"/>
                </a:solidFill>
                <a:latin typeface="Book Antiqua" panose="02040602050305030304" pitchFamily="18" charset="0"/>
              </a:rPr>
              <a:t>Ναυμαχία της Χίου - πίνακας του Ρώσου ζωγράφου Αϊβαζόβσκι</a:t>
            </a:r>
          </a:p>
          <a:p>
            <a:endParaRPr lang="ru-RU" dirty="0"/>
          </a:p>
        </p:txBody>
      </p:sp>
    </p:spTree>
    <p:extLst>
      <p:ext uri="{BB962C8B-B14F-4D97-AF65-F5344CB8AC3E}">
        <p14:creationId xmlns:p14="http://schemas.microsoft.com/office/powerpoint/2010/main" val="344068044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39816" y="860631"/>
            <a:ext cx="3248953" cy="3452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2"/>
          <p:cNvSpPr>
            <a:spLocks noChangeArrowheads="1"/>
          </p:cNvSpPr>
          <p:nvPr/>
        </p:nvSpPr>
        <p:spPr bwMode="auto">
          <a:xfrm>
            <a:off x="2351584" y="4581129"/>
            <a:ext cx="79928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pPr algn="ctr" eaLnBrk="1" hangingPunct="1"/>
            <a:r>
              <a:rPr lang="ru-RU" altLang="ru-RU" sz="2400" b="1" dirty="0">
                <a:solidFill>
                  <a:srgbClr val="800000"/>
                </a:solidFill>
                <a:latin typeface="Book Antiqua" panose="02040602050305030304" pitchFamily="18" charset="0"/>
              </a:rPr>
              <a:t>Картина И. К. Айвазовского «Чесменское сражение»</a:t>
            </a:r>
            <a:r>
              <a:rPr lang="ru-RU" altLang="ru-RU" sz="2400" b="1" dirty="0">
                <a:solidFill>
                  <a:srgbClr val="07033F"/>
                </a:solidFill>
                <a:latin typeface="Book Antiqua" panose="02040602050305030304" pitchFamily="18" charset="0"/>
              </a:rPr>
              <a:t> - </a:t>
            </a:r>
            <a:r>
              <a:rPr lang="el-GR" altLang="ru-RU" sz="2400" b="1" dirty="0">
                <a:solidFill>
                  <a:srgbClr val="07033F"/>
                </a:solidFill>
                <a:latin typeface="Book Antiqua" panose="02040602050305030304" pitchFamily="18" charset="0"/>
              </a:rPr>
              <a:t>Ναυμαχία Τσεσμέ – πίνακας του Ρώσου ζωγράφου Αϊβαζόβσκι</a:t>
            </a:r>
            <a:endParaRPr lang="ru-RU" altLang="ru-RU" sz="2400" b="1" dirty="0">
              <a:solidFill>
                <a:srgbClr val="07033F"/>
              </a:solidFill>
              <a:latin typeface="Book Antiqua" panose="02040602050305030304" pitchFamily="18" charset="0"/>
            </a:endParaRPr>
          </a:p>
        </p:txBody>
      </p:sp>
    </p:spTree>
    <p:extLst>
      <p:ext uri="{BB962C8B-B14F-4D97-AF65-F5344CB8AC3E}">
        <p14:creationId xmlns:p14="http://schemas.microsoft.com/office/powerpoint/2010/main" val="3483471183"/>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76798" y="548681"/>
            <a:ext cx="5158085" cy="3767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207568" y="4316230"/>
            <a:ext cx="7920880" cy="1323439"/>
          </a:xfrm>
          <a:prstGeom prst="rect">
            <a:avLst/>
          </a:prstGeom>
        </p:spPr>
        <p:txBody>
          <a:bodyPr wrap="square">
            <a:spAutoFit/>
          </a:bodyPr>
          <a:lstStyle/>
          <a:p>
            <a:pPr algn="ctr">
              <a:defRPr/>
            </a:pPr>
            <a:r>
              <a:rPr lang="ru-RU" sz="2000" b="1" dirty="0">
                <a:solidFill>
                  <a:srgbClr val="800000"/>
                </a:solidFill>
                <a:latin typeface="Book Antiqua" panose="02040602050305030304" pitchFamily="18" charset="0"/>
              </a:rPr>
              <a:t>Рисованное изображение истребления турецкого флота в Чесменской бухте в ночь с 25 на 26 июня (с 6 на 7 июля) 1770 года</a:t>
            </a:r>
            <a:r>
              <a:rPr lang="ru-RU" sz="2000" b="1" dirty="0">
                <a:solidFill>
                  <a:schemeClr val="bg2">
                    <a:lumMod val="25000"/>
                  </a:schemeClr>
                </a:solidFill>
                <a:latin typeface="Book Antiqua" panose="02040602050305030304" pitchFamily="18" charset="0"/>
              </a:rPr>
              <a:t> – </a:t>
            </a:r>
            <a:r>
              <a:rPr lang="el-GR" sz="2000" b="1" dirty="0">
                <a:solidFill>
                  <a:srgbClr val="002060"/>
                </a:solidFill>
                <a:latin typeface="Book Antiqua" panose="02040602050305030304" pitchFamily="18" charset="0"/>
              </a:rPr>
              <a:t>Κατατρόπωση τουρκικού στόλου στη Ναυμαχία του Τσεσμέ, 25-26 Ιουνίου (6-7 Ιουλίου) 1770 </a:t>
            </a:r>
            <a:endParaRPr lang="ru-RU" sz="2000" b="1" dirty="0">
              <a:solidFill>
                <a:srgbClr val="002060"/>
              </a:solidFill>
              <a:latin typeface="Book Antiqua" panose="02040602050305030304" pitchFamily="18" charset="0"/>
            </a:endParaRPr>
          </a:p>
        </p:txBody>
      </p:sp>
    </p:spTree>
    <p:extLst>
      <p:ext uri="{BB962C8B-B14F-4D97-AF65-F5344CB8AC3E}">
        <p14:creationId xmlns:p14="http://schemas.microsoft.com/office/powerpoint/2010/main" val="2114604109"/>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67608" y="3429001"/>
            <a:ext cx="3301520" cy="2293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32104" y="3429001"/>
            <a:ext cx="2741880" cy="2293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Текст 2"/>
          <p:cNvSpPr txBox="1">
            <a:spLocks/>
          </p:cNvSpPr>
          <p:nvPr/>
        </p:nvSpPr>
        <p:spPr>
          <a:xfrm>
            <a:off x="2063553" y="602686"/>
            <a:ext cx="4104457" cy="2592288"/>
          </a:xfrm>
          <a:prstGeom prst="rect">
            <a:avLst/>
          </a:prstGeom>
        </p:spPr>
        <p:txBody>
          <a:bodyPr vert="horz" lIns="182880" tIns="91440" rtlCol="0">
            <a:normAutofit fontScale="40000" lnSpcReduction="20000"/>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algn="just">
              <a:buFont typeface="Wingdings 3" charset="2"/>
              <a:buNone/>
              <a:defRPr/>
            </a:pPr>
            <a:r>
              <a:rPr lang="ru-RU" sz="5100" b="1" dirty="0">
                <a:solidFill>
                  <a:srgbClr val="800000"/>
                </a:solidFill>
                <a:latin typeface="Book Antiqua" panose="02040602050305030304" pitchFamily="18" charset="0"/>
              </a:rPr>
              <a:t>Фёдор Фёдорович Ушако́в</a:t>
            </a:r>
            <a:r>
              <a:rPr lang="ru-RU" sz="2600" b="1" dirty="0">
                <a:solidFill>
                  <a:srgbClr val="800000"/>
                </a:solidFill>
                <a:latin typeface="Book Antiqua" panose="02040602050305030304" pitchFamily="18" charset="0"/>
              </a:rPr>
              <a:t>— </a:t>
            </a:r>
            <a:r>
              <a:rPr lang="ru-RU" sz="4000" b="1" dirty="0">
                <a:solidFill>
                  <a:srgbClr val="800000"/>
                </a:solidFill>
                <a:latin typeface="Book Antiqua" panose="02040602050305030304" pitchFamily="18" charset="0"/>
              </a:rPr>
              <a:t>русский флотоводец, адмирал (1799), командующий Черноморским флотом (1790—1792).</a:t>
            </a:r>
          </a:p>
          <a:p>
            <a:pPr algn="just">
              <a:buFont typeface="Wingdings 3" charset="2"/>
              <a:buNone/>
              <a:defRPr/>
            </a:pPr>
            <a:r>
              <a:rPr lang="ru-RU" sz="4000" b="1" dirty="0">
                <a:solidFill>
                  <a:srgbClr val="800000"/>
                </a:solidFill>
                <a:latin typeface="Book Antiqua" panose="02040602050305030304" pitchFamily="18" charset="0"/>
              </a:rPr>
              <a:t>В 2001 году Русской православной церковью причислен к лику святых как праведный воин Феодор Ушаков</a:t>
            </a:r>
            <a:r>
              <a:rPr lang="el-GR" sz="4000" b="1" dirty="0">
                <a:solidFill>
                  <a:srgbClr val="800000"/>
                </a:solidFill>
                <a:latin typeface="Book Antiqua" panose="02040602050305030304" pitchFamily="18" charset="0"/>
              </a:rPr>
              <a:t> /</a:t>
            </a:r>
            <a:endParaRPr lang="ru-RU" sz="4000" b="1" dirty="0">
              <a:solidFill>
                <a:srgbClr val="800000"/>
              </a:solidFill>
              <a:latin typeface="Book Antiqua" panose="02040602050305030304" pitchFamily="18" charset="0"/>
            </a:endParaRPr>
          </a:p>
          <a:p>
            <a:pPr>
              <a:buFont typeface="Wingdings 3" charset="2"/>
              <a:buNone/>
              <a:defRPr/>
            </a:pPr>
            <a:r>
              <a:rPr lang="el-GR" sz="2600" b="1" dirty="0">
                <a:solidFill>
                  <a:srgbClr val="800000"/>
                </a:solidFill>
                <a:latin typeface="Book Antiqua" panose="02040602050305030304" pitchFamily="18" charset="0"/>
              </a:rPr>
              <a:t> ΄</a:t>
            </a:r>
            <a:r>
              <a:rPr lang="el-GR" sz="5100" b="1" dirty="0">
                <a:solidFill>
                  <a:srgbClr val="0000CC"/>
                </a:solidFill>
                <a:latin typeface="Book Antiqua" panose="02040602050305030304" pitchFamily="18" charset="0"/>
              </a:rPr>
              <a:t>Ναύαρχος Φιόντωρ ΟΥΣΑΚΟΒ</a:t>
            </a:r>
            <a:endParaRPr lang="ru-RU" sz="5100" b="1" dirty="0">
              <a:solidFill>
                <a:srgbClr val="0000CC"/>
              </a:solidFill>
              <a:latin typeface="Book Antiqua" panose="02040602050305030304" pitchFamily="18" charset="0"/>
            </a:endParaRPr>
          </a:p>
          <a:p>
            <a:pPr algn="ctr">
              <a:buFont typeface="Wingdings 3" charset="2"/>
              <a:buNone/>
              <a:defRPr/>
            </a:pPr>
            <a:r>
              <a:rPr lang="ru-RU" sz="5100" b="1" dirty="0">
                <a:solidFill>
                  <a:srgbClr val="0000CC"/>
                </a:solidFill>
                <a:latin typeface="Book Antiqua" panose="02040602050305030304" pitchFamily="18" charset="0"/>
              </a:rPr>
              <a:t>1745 - 1817</a:t>
            </a:r>
          </a:p>
        </p:txBody>
      </p:sp>
      <p:sp>
        <p:nvSpPr>
          <p:cNvPr id="7" name="Текст 4"/>
          <p:cNvSpPr txBox="1">
            <a:spLocks/>
          </p:cNvSpPr>
          <p:nvPr/>
        </p:nvSpPr>
        <p:spPr>
          <a:xfrm>
            <a:off x="6168009" y="494674"/>
            <a:ext cx="4248472" cy="2700300"/>
          </a:xfrm>
          <a:prstGeom prst="rect">
            <a:avLst/>
          </a:prstGeom>
        </p:spPr>
        <p:txBody>
          <a:bodyPr rtlCol="0"/>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a:buFont typeface="Wingdings 3" charset="2"/>
              <a:buNone/>
              <a:defRPr/>
            </a:pPr>
            <a:r>
              <a:rPr lang="ru-RU" sz="2400" b="1" dirty="0">
                <a:solidFill>
                  <a:srgbClr val="800000"/>
                </a:solidFill>
                <a:latin typeface="Book Antiqua" panose="02040602050305030304" pitchFamily="18" charset="0"/>
              </a:rPr>
              <a:t>Дмитрий Николаевич Сенявин</a:t>
            </a:r>
            <a:r>
              <a:rPr lang="el-GR" sz="2400" b="1" dirty="0">
                <a:solidFill>
                  <a:srgbClr val="800000"/>
                </a:solidFill>
                <a:latin typeface="Book Antiqua" panose="02040602050305030304" pitchFamily="18" charset="0"/>
              </a:rPr>
              <a:t> </a:t>
            </a:r>
            <a:r>
              <a:rPr lang="el-GR" sz="1400" b="1" dirty="0">
                <a:solidFill>
                  <a:srgbClr val="800000"/>
                </a:solidFill>
                <a:latin typeface="Book Antiqua" panose="02040602050305030304" pitchFamily="18" charset="0"/>
              </a:rPr>
              <a:t>,</a:t>
            </a:r>
            <a:r>
              <a:rPr lang="ru-RU" sz="1400" b="1" dirty="0">
                <a:solidFill>
                  <a:srgbClr val="800000"/>
                </a:solidFill>
                <a:latin typeface="Book Antiqua" panose="02040602050305030304" pitchFamily="18" charset="0"/>
              </a:rPr>
              <a:t> </a:t>
            </a:r>
            <a:r>
              <a:rPr lang="ru-RU" sz="1600" b="1" dirty="0">
                <a:solidFill>
                  <a:srgbClr val="800000"/>
                </a:solidFill>
                <a:latin typeface="Book Antiqua" panose="02040602050305030304" pitchFamily="18" charset="0"/>
              </a:rPr>
              <a:t>адмирал,. В </a:t>
            </a:r>
            <a:r>
              <a:rPr lang="en-US" sz="1600" b="1" dirty="0">
                <a:solidFill>
                  <a:srgbClr val="800000"/>
                </a:solidFill>
                <a:latin typeface="Book Antiqua" panose="02040602050305030304" pitchFamily="18" charset="0"/>
              </a:rPr>
              <a:t>1805-</a:t>
            </a:r>
            <a:r>
              <a:rPr lang="ru-RU" sz="1600" b="1" dirty="0">
                <a:solidFill>
                  <a:srgbClr val="800000"/>
                </a:solidFill>
                <a:latin typeface="Book Antiqua" panose="02040602050305030304" pitchFamily="18" charset="0"/>
              </a:rPr>
              <a:t>1807 году, возглавляя Вторую Архипелагскую экспедицию русского флота, одержал над турками победы в Афонском сражении и при Дарданеллах</a:t>
            </a:r>
            <a:r>
              <a:rPr lang="el-GR" sz="1600" b="1" dirty="0">
                <a:solidFill>
                  <a:srgbClr val="800000"/>
                </a:solidFill>
                <a:latin typeface="Book Antiqua" panose="02040602050305030304" pitchFamily="18" charset="0"/>
              </a:rPr>
              <a:t> / </a:t>
            </a:r>
            <a:endParaRPr lang="ru-RU" sz="1600" b="1" dirty="0">
              <a:solidFill>
                <a:srgbClr val="800000"/>
              </a:solidFill>
              <a:latin typeface="Book Antiqua" panose="02040602050305030304" pitchFamily="18" charset="0"/>
            </a:endParaRPr>
          </a:p>
          <a:p>
            <a:pPr>
              <a:buFont typeface="Wingdings 3" charset="2"/>
              <a:buNone/>
              <a:defRPr/>
            </a:pPr>
            <a:r>
              <a:rPr lang="el-GR" sz="2400" b="1" dirty="0">
                <a:solidFill>
                  <a:srgbClr val="0000CC"/>
                </a:solidFill>
                <a:latin typeface="Book Antiqua" panose="02040602050305030304" pitchFamily="18" charset="0"/>
              </a:rPr>
              <a:t>Ναύαρχος Ντμίτριι Σενιάβιν</a:t>
            </a:r>
            <a:endParaRPr lang="ru-RU" sz="2400" b="1" dirty="0">
              <a:solidFill>
                <a:srgbClr val="0000CC"/>
              </a:solidFill>
              <a:latin typeface="Book Antiqua" panose="02040602050305030304" pitchFamily="18" charset="0"/>
            </a:endParaRPr>
          </a:p>
          <a:p>
            <a:pPr algn="ctr">
              <a:buFont typeface="Wingdings 3" charset="2"/>
              <a:buNone/>
              <a:defRPr/>
            </a:pPr>
            <a:r>
              <a:rPr lang="ru-RU" sz="2400" b="1" dirty="0">
                <a:solidFill>
                  <a:srgbClr val="0000CC"/>
                </a:solidFill>
                <a:latin typeface="Book Antiqua" panose="02040602050305030304" pitchFamily="18" charset="0"/>
              </a:rPr>
              <a:t>1763 - 1831</a:t>
            </a:r>
          </a:p>
        </p:txBody>
      </p:sp>
    </p:spTree>
    <p:extLst>
      <p:ext uri="{BB962C8B-B14F-4D97-AF65-F5344CB8AC3E}">
        <p14:creationId xmlns:p14="http://schemas.microsoft.com/office/powerpoint/2010/main" val="119355167"/>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719736" y="548681"/>
            <a:ext cx="5112568" cy="2515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1991544" y="3284985"/>
            <a:ext cx="8352928" cy="2554545"/>
          </a:xfrm>
          <a:prstGeom prst="rect">
            <a:avLst/>
          </a:prstGeom>
        </p:spPr>
        <p:txBody>
          <a:bodyPr wrap="square">
            <a:spAutoFit/>
          </a:bodyPr>
          <a:lstStyle/>
          <a:p>
            <a:pPr>
              <a:defRPr/>
            </a:pPr>
            <a:r>
              <a:rPr lang="ru-RU" sz="2000" b="1" dirty="0" err="1">
                <a:solidFill>
                  <a:srgbClr val="800000"/>
                </a:solidFill>
                <a:latin typeface="Book Antiqua" panose="02040602050305030304" pitchFamily="18" charset="0"/>
              </a:rPr>
              <a:t>Навари́нское</a:t>
            </a:r>
            <a:r>
              <a:rPr lang="ru-RU" sz="2000" b="1" dirty="0">
                <a:solidFill>
                  <a:srgbClr val="800000"/>
                </a:solidFill>
                <a:latin typeface="Book Antiqua" panose="02040602050305030304" pitchFamily="18" charset="0"/>
              </a:rPr>
              <a:t> морское сражение 1827 года</a:t>
            </a:r>
            <a:r>
              <a:rPr lang="el-GR" sz="2000" b="1" dirty="0">
                <a:solidFill>
                  <a:srgbClr val="800000"/>
                </a:solidFill>
                <a:latin typeface="Book Antiqua" panose="02040602050305030304" pitchFamily="18" charset="0"/>
              </a:rPr>
              <a:t> </a:t>
            </a:r>
            <a:r>
              <a:rPr lang="el-GR" sz="2000" b="1" dirty="0">
                <a:solidFill>
                  <a:srgbClr val="002060"/>
                </a:solidFill>
                <a:latin typeface="Book Antiqua" panose="02040602050305030304" pitchFamily="18" charset="0"/>
              </a:rPr>
              <a:t>(Ναυμαχία Ναυαρίνου, Οκτώβριος 1827</a:t>
            </a:r>
            <a:r>
              <a:rPr lang="el-GR" sz="2000" b="1" dirty="0">
                <a:solidFill>
                  <a:schemeClr val="bg2">
                    <a:lumMod val="25000"/>
                  </a:schemeClr>
                </a:solidFill>
                <a:latin typeface="Book Antiqua" panose="02040602050305030304" pitchFamily="18" charset="0"/>
              </a:rPr>
              <a:t>)</a:t>
            </a:r>
            <a:r>
              <a:rPr lang="ru-RU" sz="2000" b="1" dirty="0">
                <a:solidFill>
                  <a:schemeClr val="bg2">
                    <a:lumMod val="25000"/>
                  </a:schemeClr>
                </a:solidFill>
                <a:latin typeface="Book Antiqua" panose="02040602050305030304" pitchFamily="18" charset="0"/>
              </a:rPr>
              <a:t> </a:t>
            </a:r>
            <a:r>
              <a:rPr lang="ru-RU" sz="2000" b="1" dirty="0">
                <a:solidFill>
                  <a:srgbClr val="800000"/>
                </a:solidFill>
                <a:latin typeface="Book Antiqua" panose="02040602050305030304" pitchFamily="18" charset="0"/>
              </a:rPr>
              <a:t>— крупное морское сражение между соединённой эскадрой России, Англии и Франции, с одной стороны, и турецко-египетским флотом — с другой. Произошло 8(20) октября 1827 года в </a:t>
            </a:r>
            <a:r>
              <a:rPr lang="ru-RU" sz="2000" b="1" dirty="0" err="1">
                <a:solidFill>
                  <a:srgbClr val="800000"/>
                </a:solidFill>
                <a:latin typeface="Book Antiqua" panose="02040602050305030304" pitchFamily="18" charset="0"/>
              </a:rPr>
              <a:t>Наваринской</a:t>
            </a:r>
            <a:r>
              <a:rPr lang="ru-RU" sz="2000" b="1" dirty="0">
                <a:solidFill>
                  <a:srgbClr val="800000"/>
                </a:solidFill>
                <a:latin typeface="Book Antiqua" panose="02040602050305030304" pitchFamily="18" charset="0"/>
              </a:rPr>
              <a:t> бухте Ионического моря на юго-западном побережье полуострова Пелопоннес. Сражение следует рассматривать как один из эпизодов Греческой национально-освободительной революции 1821—1829 годов</a:t>
            </a:r>
          </a:p>
        </p:txBody>
      </p:sp>
    </p:spTree>
    <p:extLst>
      <p:ext uri="{BB962C8B-B14F-4D97-AF65-F5344CB8AC3E}">
        <p14:creationId xmlns:p14="http://schemas.microsoft.com/office/powerpoint/2010/main" val="214773173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71664" y="620688"/>
            <a:ext cx="5976664" cy="3004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279576" y="3789040"/>
            <a:ext cx="7705576" cy="1631216"/>
          </a:xfrm>
          <a:prstGeom prst="rect">
            <a:avLst/>
          </a:prstGeom>
        </p:spPr>
        <p:txBody>
          <a:bodyPr wrap="square">
            <a:spAutoFit/>
          </a:bodyPr>
          <a:lstStyle/>
          <a:p>
            <a:pPr>
              <a:defRPr/>
            </a:pPr>
            <a:r>
              <a:rPr lang="ru-RU" sz="2000" b="1" dirty="0" err="1">
                <a:solidFill>
                  <a:schemeClr val="accent1">
                    <a:lumMod val="75000"/>
                  </a:schemeClr>
                </a:solidFill>
                <a:latin typeface="Book Antiqua" panose="02040602050305030304" pitchFamily="18" charset="0"/>
              </a:rPr>
              <a:t>Наваринское</a:t>
            </a:r>
            <a:r>
              <a:rPr lang="ru-RU" sz="2000" b="1" dirty="0">
                <a:solidFill>
                  <a:schemeClr val="accent1">
                    <a:lumMod val="75000"/>
                  </a:schemeClr>
                </a:solidFill>
                <a:latin typeface="Book Antiqua" panose="02040602050305030304" pitchFamily="18" charset="0"/>
              </a:rPr>
              <a:t> сражение</a:t>
            </a:r>
            <a:r>
              <a:rPr lang="el-GR" sz="2000" b="1" dirty="0">
                <a:solidFill>
                  <a:schemeClr val="accent1">
                    <a:lumMod val="75000"/>
                  </a:schemeClr>
                </a:solidFill>
                <a:latin typeface="Book Antiqua" panose="02040602050305030304" pitchFamily="18" charset="0"/>
              </a:rPr>
              <a:t> (</a:t>
            </a:r>
            <a:r>
              <a:rPr lang="ru-RU" sz="2000" b="1" dirty="0">
                <a:solidFill>
                  <a:schemeClr val="accent1">
                    <a:lumMod val="75000"/>
                  </a:schemeClr>
                </a:solidFill>
                <a:latin typeface="Book Antiqua" panose="02040602050305030304" pitchFamily="18" charset="0"/>
              </a:rPr>
              <a:t>октябрь 1827г.) обеспечило поддержку греческого национально-освободительного движения, результатом которого по </a:t>
            </a:r>
            <a:r>
              <a:rPr lang="ru-RU" sz="2000" b="1" dirty="0" err="1">
                <a:solidFill>
                  <a:schemeClr val="accent1">
                    <a:lumMod val="75000"/>
                  </a:schemeClr>
                </a:solidFill>
                <a:latin typeface="Book Antiqua" panose="02040602050305030304" pitchFamily="18" charset="0"/>
              </a:rPr>
              <a:t>Адрианопольскому</a:t>
            </a:r>
            <a:r>
              <a:rPr lang="ru-RU" sz="2000" b="1" dirty="0">
                <a:solidFill>
                  <a:schemeClr val="accent1">
                    <a:lumMod val="75000"/>
                  </a:schemeClr>
                </a:solidFill>
                <a:latin typeface="Book Antiqua" panose="02040602050305030304" pitchFamily="18" charset="0"/>
              </a:rPr>
              <a:t> мирному договору 1829 года стала автономия Греции</a:t>
            </a:r>
            <a:r>
              <a:rPr lang="en-US" sz="2000" b="1" dirty="0">
                <a:solidFill>
                  <a:schemeClr val="bg2">
                    <a:lumMod val="25000"/>
                  </a:schemeClr>
                </a:solidFill>
                <a:latin typeface="Book Antiqua" panose="02040602050305030304" pitchFamily="18" charset="0"/>
              </a:rPr>
              <a:t>-</a:t>
            </a:r>
            <a:r>
              <a:rPr lang="el-GR" sz="2000" b="1" dirty="0">
                <a:solidFill>
                  <a:srgbClr val="002060"/>
                </a:solidFill>
                <a:latin typeface="Book Antiqua" panose="02040602050305030304" pitchFamily="18" charset="0"/>
              </a:rPr>
              <a:t>Ναυμαχία Ναυαρίνου, Οκτώβριος 1827</a:t>
            </a:r>
            <a:endParaRPr lang="ru-RU" sz="2000" b="1" dirty="0">
              <a:solidFill>
                <a:srgbClr val="002060"/>
              </a:solidFill>
              <a:latin typeface="Book Antiqua" panose="02040602050305030304" pitchFamily="18" charset="0"/>
            </a:endParaRPr>
          </a:p>
        </p:txBody>
      </p:sp>
    </p:spTree>
    <p:extLst>
      <p:ext uri="{BB962C8B-B14F-4D97-AF65-F5344CB8AC3E}">
        <p14:creationId xmlns:p14="http://schemas.microsoft.com/office/powerpoint/2010/main" val="153718717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Фотис Муратиди «Греки – адмиралы и генералы Военно-морского флота России»"/>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79776" y="440668"/>
            <a:ext cx="3888432" cy="5832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117627"/>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CF890B0-E7A3-4CB5-9F25-80CE46642A4F}"/>
              </a:ext>
            </a:extLst>
          </p:cNvPr>
          <p:cNvSpPr/>
          <p:nvPr/>
        </p:nvSpPr>
        <p:spPr>
          <a:xfrm>
            <a:off x="4511824" y="5105021"/>
            <a:ext cx="3607526" cy="1200329"/>
          </a:xfrm>
          <a:prstGeom prst="rect">
            <a:avLst/>
          </a:prstGeom>
        </p:spPr>
        <p:txBody>
          <a:bodyPr wrap="none">
            <a:spAutoFit/>
          </a:bodyPr>
          <a:lstStyle/>
          <a:p>
            <a:pPr algn="ct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Петр </a:t>
            </a:r>
            <a:r>
              <a:rPr lang="ru-RU" sz="2400" b="1" dirty="0" err="1">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Капнисис</a:t>
            </a: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-Капнист</a:t>
            </a:r>
            <a:endParaRPr lang="en-US"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el-GR" sz="2400" b="1" dirty="0">
                <a:solidFill>
                  <a:srgbClr val="002060"/>
                </a:solidFill>
                <a:latin typeface="Times New Roman" panose="02020603050405020304" pitchFamily="18" charset="0"/>
                <a:cs typeface="Times New Roman" panose="02020603050405020304" pitchFamily="18" charset="0"/>
              </a:rPr>
              <a:t>Πέτρος Καπνίσης</a:t>
            </a:r>
            <a:r>
              <a:rPr lang="ru-RU"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p>
          <a:p>
            <a:pPr algn="ctr"/>
            <a:r>
              <a:rPr lang="ru-RU" sz="2400" b="1" dirty="0">
                <a:solidFill>
                  <a:srgbClr val="002060"/>
                </a:solidFill>
                <a:latin typeface="Times New Roman" panose="02020603050405020304" pitchFamily="18" charset="0"/>
                <a:cs typeface="Times New Roman" panose="02020603050405020304" pitchFamily="18" charset="0"/>
              </a:rPr>
              <a:t>1830 —1898</a:t>
            </a:r>
          </a:p>
        </p:txBody>
      </p:sp>
      <p:pic>
        <p:nvPicPr>
          <p:cNvPr id="5122" name="Picture 2" descr="Count_Pyotr_Al">
            <a:extLst>
              <a:ext uri="{FF2B5EF4-FFF2-40B4-BE49-F238E27FC236}">
                <a16:creationId xmlns:a16="http://schemas.microsoft.com/office/drawing/2014/main" id="{F48A4B2C-5368-4EFE-89AB-94808CBD58D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55840" y="921983"/>
            <a:ext cx="2880320" cy="39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639235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C90D9EB1-8216-4FB2-A4F0-4C6941F7AE49}"/>
              </a:ext>
            </a:extLst>
          </p:cNvPr>
          <p:cNvSpPr/>
          <p:nvPr/>
        </p:nvSpPr>
        <p:spPr>
          <a:xfrm>
            <a:off x="3807168" y="4828393"/>
            <a:ext cx="4577663" cy="1569660"/>
          </a:xfrm>
          <a:prstGeom prst="rect">
            <a:avLst/>
          </a:prstGeom>
        </p:spPr>
        <p:txBody>
          <a:bodyPr wrap="square">
            <a:spAutoFit/>
          </a:bodyPr>
          <a:lstStyle/>
          <a:p>
            <a:pPr algn="ctr"/>
            <a:r>
              <a:rPr lang="ru-RU" sz="2400" b="1" dirty="0" err="1">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Ламброс</a:t>
            </a: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b="1" dirty="0" err="1">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Кацонис</a:t>
            </a:r>
            <a:endParaRPr lang="en-US"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el-GR" sz="2400" b="1" dirty="0">
                <a:solidFill>
                  <a:srgbClr val="002060"/>
                </a:solidFill>
                <a:latin typeface="Times New Roman" panose="02020603050405020304" pitchFamily="18" charset="0"/>
                <a:cs typeface="Times New Roman" panose="02020603050405020304" pitchFamily="18" charset="0"/>
              </a:rPr>
              <a:t>ΛΑΜΠΡΟΣ ΚΑΤΣΩΝΗΣ</a:t>
            </a:r>
            <a:endParaRPr lang="ru-RU" sz="2400" b="1" dirty="0">
              <a:solidFill>
                <a:srgbClr val="002060"/>
              </a:solidFill>
              <a:latin typeface="Times New Roman" panose="02020603050405020304" pitchFamily="18" charset="0"/>
              <a:cs typeface="Times New Roman" panose="02020603050405020304" pitchFamily="18" charset="0"/>
            </a:endParaRPr>
          </a:p>
          <a:p>
            <a:pPr algn="ctr"/>
            <a:r>
              <a:rPr lang="ru-RU" sz="2400" dirty="0">
                <a:solidFill>
                  <a:srgbClr val="002060"/>
                </a:solidFill>
                <a:latin typeface="Times New Roman" panose="02020603050405020304" pitchFamily="18" charset="0"/>
                <a:cs typeface="Times New Roman" panose="02020603050405020304" pitchFamily="18" charset="0"/>
              </a:rPr>
              <a:t>1752 (1752)  - 1805</a:t>
            </a:r>
          </a:p>
          <a:p>
            <a:r>
              <a:rPr lang="ru-RU" sz="2400"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400" dirty="0">
              <a:solidFill>
                <a:srgbClr val="800000"/>
              </a:solidFill>
              <a:latin typeface="Times New Roman" panose="02020603050405020304" pitchFamily="18" charset="0"/>
              <a:cs typeface="Times New Roman" panose="02020603050405020304" pitchFamily="18" charset="0"/>
            </a:endParaRPr>
          </a:p>
        </p:txBody>
      </p:sp>
      <p:pic>
        <p:nvPicPr>
          <p:cNvPr id="6148" name="Рисунок 5" descr="Lambros Katsonis.JPG">
            <a:extLst>
              <a:ext uri="{FF2B5EF4-FFF2-40B4-BE49-F238E27FC236}">
                <a16:creationId xmlns:a16="http://schemas.microsoft.com/office/drawing/2014/main" id="{05A76C46-EB58-4859-B2B2-0436B8AC887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51234" y="1385298"/>
            <a:ext cx="2689533"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772222"/>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43873" y="645701"/>
            <a:ext cx="2731119" cy="3257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2135560" y="3903565"/>
            <a:ext cx="8208912" cy="1938992"/>
          </a:xfrm>
          <a:prstGeom prst="rect">
            <a:avLst/>
          </a:prstGeom>
        </p:spPr>
        <p:txBody>
          <a:bodyPr wrap="square">
            <a:spAutoFit/>
          </a:bodyPr>
          <a:lstStyle/>
          <a:p>
            <a:pPr algn="ctr">
              <a:defRPr/>
            </a:pPr>
            <a:r>
              <a:rPr lang="ru-RU" sz="2400" b="1" dirty="0">
                <a:solidFill>
                  <a:srgbClr val="800000"/>
                </a:solidFill>
                <a:latin typeface="Book Antiqua" panose="02040602050305030304" pitchFamily="18" charset="0"/>
              </a:rPr>
              <a:t>Князь Александр </a:t>
            </a:r>
            <a:r>
              <a:rPr lang="ru-RU" sz="2400" b="1" dirty="0" err="1">
                <a:solidFill>
                  <a:srgbClr val="800000"/>
                </a:solidFill>
                <a:latin typeface="Book Antiqua" panose="02040602050305030304" pitchFamily="18" charset="0"/>
              </a:rPr>
              <a:t>Ипсилантис</a:t>
            </a:r>
            <a:r>
              <a:rPr lang="ru-RU" sz="2400" b="1" dirty="0">
                <a:solidFill>
                  <a:srgbClr val="800000"/>
                </a:solidFill>
                <a:latin typeface="Book Antiqua" panose="02040602050305030304" pitchFamily="18" charset="0"/>
              </a:rPr>
              <a:t>--</a:t>
            </a:r>
            <a:r>
              <a:rPr lang="ru-RU" sz="2400" b="1" dirty="0" err="1">
                <a:solidFill>
                  <a:srgbClr val="002060"/>
                </a:solidFill>
                <a:latin typeface="Book Antiqua" panose="02040602050305030304" pitchFamily="18" charset="0"/>
              </a:rPr>
              <a:t>Αλέξ</a:t>
            </a:r>
            <a:r>
              <a:rPr lang="ru-RU" sz="2400" b="1" dirty="0">
                <a:solidFill>
                  <a:srgbClr val="002060"/>
                </a:solidFill>
                <a:latin typeface="Book Antiqua" panose="02040602050305030304" pitchFamily="18" charset="0"/>
              </a:rPr>
              <a:t>ανδρος Υψηλάντης</a:t>
            </a:r>
          </a:p>
          <a:p>
            <a:pPr algn="ctr">
              <a:defRPr/>
            </a:pPr>
            <a:r>
              <a:rPr lang="ru-RU" sz="2400" b="1" dirty="0">
                <a:solidFill>
                  <a:srgbClr val="800000"/>
                </a:solidFill>
                <a:latin typeface="Book Antiqua" panose="02040602050305030304" pitchFamily="18" charset="0"/>
              </a:rPr>
              <a:t>1792-1828</a:t>
            </a:r>
          </a:p>
          <a:p>
            <a:pPr>
              <a:defRPr/>
            </a:pPr>
            <a:r>
              <a:rPr lang="ru-RU" sz="2400" b="1" dirty="0">
                <a:solidFill>
                  <a:srgbClr val="800000"/>
                </a:solidFill>
                <a:latin typeface="Book Antiqua" panose="02040602050305030304" pitchFamily="18" charset="0"/>
              </a:rPr>
              <a:t>—</a:t>
            </a:r>
            <a:r>
              <a:rPr lang="ru-RU" sz="2400" b="1" dirty="0">
                <a:solidFill>
                  <a:schemeClr val="bg2">
                    <a:lumMod val="25000"/>
                  </a:schemeClr>
                </a:solidFill>
                <a:latin typeface="Book Antiqua" panose="02040602050305030304" pitchFamily="18" charset="0"/>
              </a:rPr>
              <a:t> </a:t>
            </a:r>
            <a:r>
              <a:rPr lang="ru-RU" sz="2400" b="1" dirty="0">
                <a:solidFill>
                  <a:srgbClr val="800000"/>
                </a:solidFill>
                <a:latin typeface="Book Antiqua" panose="02040602050305030304" pitchFamily="18" charset="0"/>
              </a:rPr>
              <a:t>руководитель Греческой революции, национальный герой Греции, российский генерал.</a:t>
            </a:r>
          </a:p>
        </p:txBody>
      </p:sp>
    </p:spTree>
    <p:extLst>
      <p:ext uri="{BB962C8B-B14F-4D97-AF65-F5344CB8AC3E}">
        <p14:creationId xmlns:p14="http://schemas.microsoft.com/office/powerpoint/2010/main" val="2571360021"/>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imitrios Ypsilantis - Sp. Prosalentis.JPG">
            <a:extLst>
              <a:ext uri="{FF2B5EF4-FFF2-40B4-BE49-F238E27FC236}">
                <a16:creationId xmlns:a16="http://schemas.microsoft.com/office/drawing/2014/main" id="{F69666B0-8BA2-4B70-891F-D556E5F2055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398839" y="548681"/>
            <a:ext cx="2925763"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a:extLst>
              <a:ext uri="{FF2B5EF4-FFF2-40B4-BE49-F238E27FC236}">
                <a16:creationId xmlns:a16="http://schemas.microsoft.com/office/drawing/2014/main" id="{93D25385-A488-4D31-AF8F-1F8E05ECA1C7}"/>
              </a:ext>
            </a:extLst>
          </p:cNvPr>
          <p:cNvSpPr/>
          <p:nvPr/>
        </p:nvSpPr>
        <p:spPr>
          <a:xfrm>
            <a:off x="3575719" y="4365105"/>
            <a:ext cx="4572000" cy="1508105"/>
          </a:xfrm>
          <a:prstGeom prst="rect">
            <a:avLst/>
          </a:prstGeom>
        </p:spPr>
        <p:txBody>
          <a:bodyPr>
            <a:spAutoFit/>
          </a:bodyPr>
          <a:lstStyle/>
          <a:p>
            <a:pPr algn="ctr">
              <a:spcBef>
                <a:spcPts val="600"/>
              </a:spcBef>
              <a:spcAft>
                <a:spcPts val="600"/>
              </a:spcAft>
            </a:pP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Дмитрий Ипсиланти</a:t>
            </a:r>
            <a:endParaRPr lang="en-US"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spcBef>
                <a:spcPts val="600"/>
              </a:spcBef>
              <a:spcAft>
                <a:spcPts val="600"/>
              </a:spcAft>
            </a:pPr>
            <a:r>
              <a:rPr lang="el-GR" sz="2400" b="1" dirty="0">
                <a:solidFill>
                  <a:srgbClr val="002060"/>
                </a:solidFill>
                <a:latin typeface="Times New Roman" panose="02020603050405020304" pitchFamily="18" charset="0"/>
                <a:cs typeface="Times New Roman" panose="02020603050405020304" pitchFamily="18" charset="0"/>
              </a:rPr>
              <a:t>Δημήτριος </a:t>
            </a:r>
            <a:r>
              <a:rPr lang="ru-RU" sz="2400" b="1" dirty="0" err="1">
                <a:solidFill>
                  <a:srgbClr val="002060"/>
                </a:solidFill>
                <a:latin typeface="Times New Roman" panose="02020603050405020304" pitchFamily="18" charset="0"/>
                <a:cs typeface="Times New Roman" panose="02020603050405020304" pitchFamily="18" charset="0"/>
              </a:rPr>
              <a:t>Υψηλάντης</a:t>
            </a:r>
            <a:endParaRPr lang="ru-RU" sz="2400" b="1" dirty="0">
              <a:solidFill>
                <a:srgbClr val="002060"/>
              </a:solidFill>
              <a:latin typeface="Times New Roman" panose="02020603050405020304" pitchFamily="18" charset="0"/>
              <a:cs typeface="Times New Roman" panose="02020603050405020304" pitchFamily="18" charset="0"/>
            </a:endParaRPr>
          </a:p>
          <a:p>
            <a:pPr algn="ctr">
              <a:spcBef>
                <a:spcPts val="600"/>
              </a:spcBef>
              <a:spcAft>
                <a:spcPts val="600"/>
              </a:spcAft>
            </a:pPr>
            <a:r>
              <a:rPr lang="el-GR" sz="2400" b="1" dirty="0">
                <a:solidFill>
                  <a:srgbClr val="002060"/>
                </a:solidFill>
                <a:latin typeface="Times New Roman" panose="02020603050405020304" pitchFamily="18" charset="0"/>
                <a:cs typeface="Times New Roman" panose="02020603050405020304" pitchFamily="18" charset="0"/>
              </a:rPr>
              <a:t>1793-1832</a:t>
            </a:r>
            <a:endParaRPr lang="ru-RU"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735761"/>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2f8f99870c0851e46462f10c5592920a_L">
            <a:extLst>
              <a:ext uri="{FF2B5EF4-FFF2-40B4-BE49-F238E27FC236}">
                <a16:creationId xmlns:a16="http://schemas.microsoft.com/office/drawing/2014/main" id="{DBC58801-17D2-4404-8275-A152D95FA73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46798" y="1196752"/>
            <a:ext cx="4098404" cy="3098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a:extLst>
              <a:ext uri="{FF2B5EF4-FFF2-40B4-BE49-F238E27FC236}">
                <a16:creationId xmlns:a16="http://schemas.microsoft.com/office/drawing/2014/main" id="{3E75846B-6D0F-418A-AD0F-990E2B7217C3}"/>
              </a:ext>
            </a:extLst>
          </p:cNvPr>
          <p:cNvSpPr/>
          <p:nvPr/>
        </p:nvSpPr>
        <p:spPr>
          <a:xfrm>
            <a:off x="3762703" y="4635063"/>
            <a:ext cx="5018232" cy="1200329"/>
          </a:xfrm>
          <a:prstGeom prst="rect">
            <a:avLst/>
          </a:prstGeom>
        </p:spPr>
        <p:txBody>
          <a:bodyPr wrap="square">
            <a:spAutoFit/>
          </a:bodyPr>
          <a:lstStyle/>
          <a:p>
            <a:pPr algn="ct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Константин Иванович </a:t>
            </a:r>
            <a:r>
              <a:rPr lang="ru-RU" sz="2400" b="1" dirty="0" err="1">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Месаксуди</a:t>
            </a:r>
            <a:endParaRPr lang="en-US"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el-GR" sz="2400" b="1" dirty="0">
                <a:solidFill>
                  <a:srgbClr val="002060"/>
                </a:solidFill>
                <a:latin typeface="Times New Roman" panose="02020603050405020304" pitchFamily="18" charset="0"/>
                <a:cs typeface="Times New Roman" panose="02020603050405020304" pitchFamily="18" charset="0"/>
              </a:rPr>
              <a:t>Κωνσταντίνος Μεσαξούδης</a:t>
            </a:r>
            <a:r>
              <a:rPr lang="ru-RU" sz="2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p>
          <a:p>
            <a:pPr algn="ctr"/>
            <a:r>
              <a:rPr lang="ru-RU" sz="2400" b="1" dirty="0">
                <a:solidFill>
                  <a:srgbClr val="002060"/>
                </a:solidFill>
                <a:latin typeface="Times New Roman" panose="02020603050405020304" pitchFamily="18" charset="0"/>
                <a:cs typeface="Times New Roman" panose="02020603050405020304" pitchFamily="18" charset="0"/>
              </a:rPr>
              <a:t>1836 - 1908</a:t>
            </a:r>
          </a:p>
        </p:txBody>
      </p:sp>
    </p:spTree>
    <p:extLst>
      <p:ext uri="{BB962C8B-B14F-4D97-AF65-F5344CB8AC3E}">
        <p14:creationId xmlns:p14="http://schemas.microsoft.com/office/powerpoint/2010/main" val="36197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1" name="Рисунок 260"/>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979638" y="620688"/>
            <a:ext cx="3600400" cy="5475288"/>
          </a:xfrm>
          <a:prstGeom prst="rect">
            <a:avLst/>
          </a:prstGeom>
          <a:noFill/>
          <a:extLst>
            <a:ext uri="{909E8E84-426E-40DD-AFC4-6F175D3DCCD1}">
              <a14:hiddenFill xmlns:a14="http://schemas.microsoft.com/office/drawing/2010/main">
                <a:solidFill>
                  <a:srgbClr val="FFFFFF"/>
                </a:solidFill>
              </a14:hiddenFill>
            </a:ext>
          </a:extLst>
        </p:spPr>
      </p:pic>
      <p:sp>
        <p:nvSpPr>
          <p:cNvPr id="15" name="Прямая соединительная линия 259"/>
          <p:cNvSpPr>
            <a:spLocks noChangeShapeType="1"/>
          </p:cNvSpPr>
          <p:nvPr/>
        </p:nvSpPr>
        <p:spPr bwMode="auto">
          <a:xfrm>
            <a:off x="3779838" y="2593975"/>
            <a:ext cx="190500" cy="0"/>
          </a:xfrm>
          <a:prstGeom prst="line">
            <a:avLst/>
          </a:prstGeom>
          <a:noFill/>
          <a:ln w="15875">
            <a:solidFill>
              <a:srgbClr val="FFFFFF"/>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6" name="Прямая соединительная линия 258"/>
          <p:cNvSpPr>
            <a:spLocks noChangeShapeType="1"/>
          </p:cNvSpPr>
          <p:nvPr/>
        </p:nvSpPr>
        <p:spPr bwMode="auto">
          <a:xfrm>
            <a:off x="3779838" y="2593975"/>
            <a:ext cx="190500"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7" name="Прямая соединительная линия 257"/>
          <p:cNvSpPr>
            <a:spLocks noChangeShapeType="1"/>
          </p:cNvSpPr>
          <p:nvPr/>
        </p:nvSpPr>
        <p:spPr bwMode="auto">
          <a:xfrm>
            <a:off x="10240963" y="2593975"/>
            <a:ext cx="190500" cy="0"/>
          </a:xfrm>
          <a:prstGeom prst="line">
            <a:avLst/>
          </a:prstGeom>
          <a:noFill/>
          <a:ln w="15875">
            <a:solidFill>
              <a:srgbClr val="FFFFFF"/>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8" name="Прямая соединительная линия 256"/>
          <p:cNvSpPr>
            <a:spLocks noChangeShapeType="1"/>
          </p:cNvSpPr>
          <p:nvPr/>
        </p:nvSpPr>
        <p:spPr bwMode="auto">
          <a:xfrm>
            <a:off x="10240963" y="2593975"/>
            <a:ext cx="190500" cy="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9" name="Прямая соединительная линия 255"/>
          <p:cNvSpPr>
            <a:spLocks noChangeShapeType="1"/>
          </p:cNvSpPr>
          <p:nvPr/>
        </p:nvSpPr>
        <p:spPr bwMode="auto">
          <a:xfrm>
            <a:off x="4046538" y="2670175"/>
            <a:ext cx="0" cy="190500"/>
          </a:xfrm>
          <a:prstGeom prst="line">
            <a:avLst/>
          </a:prstGeom>
          <a:noFill/>
          <a:ln w="15875">
            <a:solidFill>
              <a:srgbClr val="FFFFFF"/>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0" name="Прямая соединительная линия 254"/>
          <p:cNvSpPr>
            <a:spLocks noChangeShapeType="1"/>
          </p:cNvSpPr>
          <p:nvPr/>
        </p:nvSpPr>
        <p:spPr bwMode="auto">
          <a:xfrm>
            <a:off x="4046538" y="2670175"/>
            <a:ext cx="0" cy="19050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1" name="Прямая соединительная линия 253"/>
          <p:cNvSpPr>
            <a:spLocks noChangeShapeType="1"/>
          </p:cNvSpPr>
          <p:nvPr/>
        </p:nvSpPr>
        <p:spPr bwMode="auto">
          <a:xfrm>
            <a:off x="10164763" y="2670175"/>
            <a:ext cx="0" cy="190500"/>
          </a:xfrm>
          <a:prstGeom prst="line">
            <a:avLst/>
          </a:prstGeom>
          <a:noFill/>
          <a:ln w="15875">
            <a:solidFill>
              <a:srgbClr val="FFFFFF"/>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2" name="Прямая соединительная линия 252"/>
          <p:cNvSpPr>
            <a:spLocks noChangeShapeType="1"/>
          </p:cNvSpPr>
          <p:nvPr/>
        </p:nvSpPr>
        <p:spPr bwMode="auto">
          <a:xfrm>
            <a:off x="10164763" y="2670175"/>
            <a:ext cx="0" cy="190500"/>
          </a:xfrm>
          <a:prstGeom prst="line">
            <a:avLst/>
          </a:prstGeom>
          <a:noFill/>
          <a:ln w="31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3" name="Rectangle 24"/>
          <p:cNvSpPr>
            <a:spLocks noChangeArrowheads="1"/>
          </p:cNvSpPr>
          <p:nvPr/>
        </p:nvSpPr>
        <p:spPr bwMode="auto">
          <a:xfrm>
            <a:off x="4124160" y="11091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5" name="Rectangle 26"/>
          <p:cNvSpPr>
            <a:spLocks noChangeArrowheads="1"/>
          </p:cNvSpPr>
          <p:nvPr/>
        </p:nvSpPr>
        <p:spPr bwMode="auto">
          <a:xfrm>
            <a:off x="4170364" y="17203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6" name="Прямоугольник 25"/>
          <p:cNvSpPr/>
          <p:nvPr/>
        </p:nvSpPr>
        <p:spPr>
          <a:xfrm>
            <a:off x="5596207" y="620688"/>
            <a:ext cx="4394225" cy="5909310"/>
          </a:xfrm>
          <a:prstGeom prst="rect">
            <a:avLst/>
          </a:prstGeom>
        </p:spPr>
        <p:txBody>
          <a:bodyPr wrap="square">
            <a:spAutoFit/>
          </a:bodyPr>
          <a:lstStyle/>
          <a:p>
            <a:pPr lvl="0" eaLnBrk="0" fontAlgn="base" hangingPunct="0">
              <a:spcBef>
                <a:spcPct val="0"/>
              </a:spcBef>
              <a:spcAft>
                <a:spcPct val="0"/>
              </a:spcAft>
            </a:pPr>
            <a:r>
              <a:rPr lang="ru-RU" altLang="ru-RU" b="1" dirty="0">
                <a:solidFill>
                  <a:srgbClr val="002060"/>
                </a:solidFill>
                <a:latin typeface="Times New Roman" panose="02020603050405020304" pitchFamily="18" charset="0"/>
                <a:ea typeface="Bookman Old Style" panose="02050604050505020204" pitchFamily="18" charset="0"/>
                <a:cs typeface="Times New Roman" panose="02020603050405020304" pitchFamily="18" charset="0"/>
              </a:rPr>
              <a:t>Διαφημιστική αφίσα δεκαετίας 1920:</a:t>
            </a:r>
            <a:endParaRPr lang="ru-RU" altLang="ru-RU" b="1" dirty="0">
              <a:solidFill>
                <a:srgbClr val="002060"/>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el-GR" altLang="ru-RU" b="1" dirty="0">
                <a:solidFill>
                  <a:srgbClr val="002060"/>
                </a:solidFill>
                <a:latin typeface="Times New Roman" panose="02020603050405020304" pitchFamily="18" charset="0"/>
                <a:ea typeface="Bookman Old Style" panose="02050604050505020204" pitchFamily="18" charset="0"/>
                <a:cs typeface="Times New Roman" panose="02020603050405020304" pitchFamily="18" charset="0"/>
              </a:rPr>
              <a:t>«Καπνίζετε τσιγάρα των καλύτερων εργοστασίων της Κριμαίας, πρώην ‘‘Μεσαξούδη’’ και ‘‘Σταμπόλη’’ κ.ά., που προέρχονται από καπνά της νότιας Κρι-</a:t>
            </a:r>
            <a:endParaRPr lang="ru-RU" altLang="ru-RU" b="1" dirty="0">
              <a:solidFill>
                <a:srgbClr val="002060"/>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el-GR" altLang="ru-RU" b="1" dirty="0">
                <a:solidFill>
                  <a:srgbClr val="002060"/>
                </a:solidFill>
                <a:latin typeface="Times New Roman" panose="02020603050405020304" pitchFamily="18" charset="0"/>
                <a:ea typeface="Bookman Old Style" panose="02050604050505020204" pitchFamily="18" charset="0"/>
                <a:cs typeface="Times New Roman" panose="02020603050405020304" pitchFamily="18" charset="0"/>
              </a:rPr>
              <a:t>μαίας και του Σουχούμι.</a:t>
            </a:r>
            <a:endParaRPr lang="ru-RU" altLang="ru-RU" b="1" dirty="0">
              <a:solidFill>
                <a:srgbClr val="002060"/>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ru-RU" altLang="ru-RU" b="1" dirty="0">
                <a:solidFill>
                  <a:srgbClr val="002060"/>
                </a:solidFill>
                <a:latin typeface="Times New Roman" panose="02020603050405020304" pitchFamily="18" charset="0"/>
                <a:ea typeface="Bookman Old Style" panose="02050604050505020204" pitchFamily="18" charset="0"/>
                <a:cs typeface="Times New Roman" panose="02020603050405020304" pitchFamily="18" charset="0"/>
              </a:rPr>
              <a:t>KRIMTABACTRUST</a:t>
            </a:r>
            <a:r>
              <a:rPr lang="el-GR" altLang="ru-RU" b="1" dirty="0">
                <a:solidFill>
                  <a:srgbClr val="002060"/>
                </a:solidFill>
                <a:latin typeface="Times New Roman" panose="02020603050405020304" pitchFamily="18" charset="0"/>
                <a:ea typeface="Bookman Old Style" panose="02050604050505020204" pitchFamily="18" charset="0"/>
                <a:cs typeface="Times New Roman" panose="02020603050405020304" pitchFamily="18" charset="0"/>
              </a:rPr>
              <a:t>. Παράρτημα του Πετρογκράντ. Λεωφ. 25ης Οκτωβρίου 54, τηλ. 5-36-52.</a:t>
            </a:r>
            <a:r>
              <a:rPr lang="ru-RU" altLang="ru-RU" b="1" dirty="0">
                <a:solidFill>
                  <a:srgbClr val="002060"/>
                </a:solidFill>
                <a:latin typeface="Times New Roman" panose="02020603050405020304" pitchFamily="18" charset="0"/>
                <a:cs typeface="Times New Roman" panose="02020603050405020304" pitchFamily="18" charset="0"/>
              </a:rPr>
              <a:t> </a:t>
            </a:r>
            <a:r>
              <a:rPr lang="el-GR" altLang="ru-RU" b="1" dirty="0">
                <a:solidFill>
                  <a:srgbClr val="002060"/>
                </a:solidFill>
                <a:latin typeface="Times New Roman" panose="02020603050405020304" pitchFamily="18" charset="0"/>
                <a:ea typeface="Bookman Old Style" panose="02050604050505020204" pitchFamily="18" charset="0"/>
                <a:cs typeface="Times New Roman" panose="02020603050405020304" pitchFamily="18" charset="0"/>
              </a:rPr>
              <a:t>Σε κρατικούς φορείς, συνεταιρισμούς και συλλόγους (κολλεκτίβες) προσφέρεται έκπτωση.</a:t>
            </a:r>
            <a:r>
              <a:rPr lang="ru-RU" altLang="ru-RU" b="1" dirty="0">
                <a:solidFill>
                  <a:srgbClr val="002060"/>
                </a:solidFill>
                <a:latin typeface="Times New Roman" panose="02020603050405020304" pitchFamily="18" charset="0"/>
                <a:cs typeface="Times New Roman" panose="02020603050405020304" pitchFamily="18" charset="0"/>
              </a:rPr>
              <a:t> </a:t>
            </a:r>
            <a:r>
              <a:rPr lang="el-GR" altLang="ru-RU" b="1" dirty="0">
                <a:solidFill>
                  <a:srgbClr val="002060"/>
                </a:solidFill>
                <a:latin typeface="Times New Roman" panose="02020603050405020304" pitchFamily="18" charset="0"/>
                <a:ea typeface="Bookman Old Style" panose="02050604050505020204" pitchFamily="18" charset="0"/>
                <a:cs typeface="Times New Roman" panose="02020603050405020304" pitchFamily="18" charset="0"/>
              </a:rPr>
              <a:t>Για αγοραστές από άλλες πόλεις προβλέπεται μία συσκευασία δωρεάν».</a:t>
            </a:r>
            <a:endParaRPr lang="ru-RU" altLang="ru-RU" b="1" dirty="0">
              <a:solidFill>
                <a:srgbClr val="002060"/>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el-GR" altLang="ru-RU" b="1" dirty="0">
                <a:solidFill>
                  <a:srgbClr val="002060"/>
                </a:solidFill>
                <a:latin typeface="Times New Roman" panose="02020603050405020304" pitchFamily="18" charset="0"/>
                <a:ea typeface="Bookman Old Style" panose="02050604050505020204" pitchFamily="18" charset="0"/>
                <a:cs typeface="Times New Roman" panose="02020603050405020304" pitchFamily="18" charset="0"/>
              </a:rPr>
              <a:t>Πηγή: </a:t>
            </a:r>
            <a:r>
              <a:rPr lang="ru-RU" altLang="ru-RU" b="1" dirty="0">
                <a:solidFill>
                  <a:srgbClr val="002060"/>
                </a:solidFill>
                <a:latin typeface="Times New Roman" panose="02020603050405020304" pitchFamily="18" charset="0"/>
                <a:ea typeface="Bookman Old Style" panose="02050604050505020204" pitchFamily="18" charset="0"/>
                <a:cs typeface="Times New Roman" panose="02020603050405020304" pitchFamily="18" charset="0"/>
              </a:rPr>
              <a:t>AKGIKZ</a:t>
            </a:r>
            <a:r>
              <a:rPr lang="el-GR" altLang="ru-RU" b="1" dirty="0">
                <a:solidFill>
                  <a:srgbClr val="002060"/>
                </a:solidFill>
                <a:latin typeface="Times New Roman" panose="02020603050405020304" pitchFamily="18" charset="0"/>
                <a:ea typeface="Bookman Old Style" panose="02050604050505020204" pitchFamily="18" charset="0"/>
                <a:cs typeface="Times New Roman" panose="02020603050405020304" pitchFamily="18" charset="0"/>
              </a:rPr>
              <a:t> – Αρχείο Κρατικού Μουσείου Ιστορίας και Πολιτισμού του Κερτς. /</a:t>
            </a:r>
            <a:endParaRPr lang="ru-RU" altLang="ru-RU" b="1" dirty="0">
              <a:solidFill>
                <a:srgbClr val="002060"/>
              </a:solidFill>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ru-RU" altLang="ru-RU" b="1" dirty="0">
                <a:solidFill>
                  <a:srgbClr val="C00000"/>
                </a:solidFill>
                <a:latin typeface="Times New Roman" panose="02020603050405020304" pitchFamily="18" charset="0"/>
                <a:ea typeface="Bookman Old Style" panose="02050604050505020204" pitchFamily="18" charset="0"/>
                <a:cs typeface="Times New Roman" panose="02020603050405020304" pitchFamily="18" charset="0"/>
              </a:rPr>
              <a:t>Рекламная брошюра табачной фабрики «</a:t>
            </a:r>
            <a:r>
              <a:rPr lang="ru-RU" altLang="ru-RU" b="1" dirty="0" err="1">
                <a:solidFill>
                  <a:srgbClr val="C00000"/>
                </a:solidFill>
                <a:latin typeface="Times New Roman" panose="02020603050405020304" pitchFamily="18" charset="0"/>
                <a:ea typeface="Bookman Old Style" panose="02050604050505020204" pitchFamily="18" charset="0"/>
                <a:cs typeface="Times New Roman" panose="02020603050405020304" pitchFamily="18" charset="0"/>
              </a:rPr>
              <a:t>Месаксуди</a:t>
            </a:r>
            <a:r>
              <a:rPr lang="ru-RU" altLang="ru-RU" b="1" dirty="0">
                <a:solidFill>
                  <a:srgbClr val="C00000"/>
                </a:solidFill>
                <a:latin typeface="Times New Roman" panose="02020603050405020304" pitchFamily="18" charset="0"/>
                <a:ea typeface="Bookman Old Style" panose="02050604050505020204" pitchFamily="18" charset="0"/>
                <a:cs typeface="Times New Roman" panose="02020603050405020304" pitchFamily="18" charset="0"/>
              </a:rPr>
              <a:t>», 1920-е гг.</a:t>
            </a:r>
            <a:endParaRPr lang="ru-RU" altLang="ru-RU" b="1" dirty="0">
              <a:latin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lang="ru-RU" altLang="ru-RU" b="1" dirty="0">
                <a:solidFill>
                  <a:srgbClr val="C00000"/>
                </a:solidFill>
                <a:latin typeface="Times New Roman" panose="02020603050405020304" pitchFamily="18" charset="0"/>
                <a:ea typeface="Bookman Old Style" panose="02050604050505020204" pitchFamily="18" charset="0"/>
                <a:cs typeface="Times New Roman" panose="02020603050405020304" pitchFamily="18" charset="0"/>
              </a:rPr>
              <a:t>Архив Керченского Государственного Историко-Культурного Заповедника (АКГИКЗ</a:t>
            </a:r>
            <a:r>
              <a:rPr lang="ru-RU" altLang="ru-RU" b="1" dirty="0">
                <a:latin typeface="Times New Roman" panose="02020603050405020304" pitchFamily="18" charset="0"/>
                <a:ea typeface="Bookman Old Style" panose="02050604050505020204" pitchFamily="18" charset="0"/>
                <a:cs typeface="Times New Roman" panose="02020603050405020304" pitchFamily="18" charset="0"/>
              </a:rPr>
              <a:t>)</a:t>
            </a:r>
            <a:endParaRPr lang="ru-RU" alt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0315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Рисунок 137"/>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503713" y="476673"/>
            <a:ext cx="5612831" cy="3158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рямоугольник 11"/>
          <p:cNvSpPr/>
          <p:nvPr/>
        </p:nvSpPr>
        <p:spPr>
          <a:xfrm>
            <a:off x="1991544" y="3641356"/>
            <a:ext cx="4464496" cy="2554545"/>
          </a:xfrm>
          <a:prstGeom prst="rect">
            <a:avLst/>
          </a:prstGeom>
        </p:spPr>
        <p:txBody>
          <a:bodyPr wrap="square">
            <a:spAutoFit/>
          </a:bodyPr>
          <a:lstStyle/>
          <a:p>
            <a:r>
              <a:rPr lang="el-GR" sz="2000" b="1" dirty="0">
                <a:solidFill>
                  <a:srgbClr val="002060"/>
                </a:solidFill>
                <a:latin typeface="Times New Roman" panose="02020603050405020304" pitchFamily="18" charset="0"/>
                <a:cs typeface="Times New Roman" panose="02020603050405020304" pitchFamily="18" charset="0"/>
              </a:rPr>
              <a:t>Κωνσταντίνος Μεσαξούδης. [Από το βιβλίο «Ο Ελληνισμός της Ρωσίας και τα 33 χρόνια του εν Αθήναις Σωματείου των εκ Ρωσίας Ελλήνων». Επιμέλεια Ε. Παυλίδου. Αθήναι, 1953.] </a:t>
            </a:r>
            <a:r>
              <a:rPr lang="ru-RU" sz="2000" b="1" dirty="0">
                <a:solidFill>
                  <a:srgbClr val="C00000"/>
                </a:solidFill>
                <a:latin typeface="Times New Roman" panose="02020603050405020304" pitchFamily="18" charset="0"/>
                <a:cs typeface="Times New Roman" panose="02020603050405020304" pitchFamily="18" charset="0"/>
              </a:rPr>
              <a:t>Константин Иванович </a:t>
            </a:r>
            <a:r>
              <a:rPr lang="ru-RU" sz="2000" b="1" dirty="0" err="1">
                <a:solidFill>
                  <a:srgbClr val="C00000"/>
                </a:solidFill>
                <a:latin typeface="Times New Roman" panose="02020603050405020304" pitchFamily="18" charset="0"/>
                <a:cs typeface="Times New Roman" panose="02020603050405020304" pitchFamily="18" charset="0"/>
              </a:rPr>
              <a:t>Месаксуди</a:t>
            </a:r>
            <a:r>
              <a:rPr lang="ru-RU" sz="2000" b="1" dirty="0">
                <a:solidFill>
                  <a:srgbClr val="C00000"/>
                </a:solidFill>
                <a:latin typeface="Times New Roman" panose="02020603050405020304" pitchFamily="18" charset="0"/>
                <a:cs typeface="Times New Roman" panose="02020603050405020304" pitchFamily="18" charset="0"/>
              </a:rPr>
              <a:t>. Из книги: Эллинизм России, под. ред. Э. </a:t>
            </a:r>
            <a:r>
              <a:rPr lang="ru-RU" sz="2000" b="1" dirty="0" err="1">
                <a:solidFill>
                  <a:srgbClr val="C00000"/>
                </a:solidFill>
                <a:latin typeface="Times New Roman" panose="02020603050405020304" pitchFamily="18" charset="0"/>
                <a:cs typeface="Times New Roman" panose="02020603050405020304" pitchFamily="18" charset="0"/>
              </a:rPr>
              <a:t>Павлидиса</a:t>
            </a:r>
            <a:r>
              <a:rPr lang="ru-RU" sz="2000" b="1" dirty="0">
                <a:solidFill>
                  <a:srgbClr val="C00000"/>
                </a:solidFill>
                <a:latin typeface="Times New Roman" panose="02020603050405020304" pitchFamily="18" charset="0"/>
                <a:cs typeface="Times New Roman" panose="02020603050405020304" pitchFamily="18" charset="0"/>
              </a:rPr>
              <a:t>. Афины, 1953</a:t>
            </a:r>
          </a:p>
        </p:txBody>
      </p:sp>
      <p:sp>
        <p:nvSpPr>
          <p:cNvPr id="23" name="Прямоугольник 22"/>
          <p:cNvSpPr/>
          <p:nvPr/>
        </p:nvSpPr>
        <p:spPr>
          <a:xfrm>
            <a:off x="6280357" y="3635623"/>
            <a:ext cx="4104456" cy="2862322"/>
          </a:xfrm>
          <a:prstGeom prst="rect">
            <a:avLst/>
          </a:prstGeom>
        </p:spPr>
        <p:txBody>
          <a:bodyPr wrap="square">
            <a:spAutoFit/>
          </a:bodyPr>
          <a:lstStyle/>
          <a:p>
            <a:r>
              <a:rPr lang="el-GR" sz="2000" b="1" dirty="0">
                <a:solidFill>
                  <a:srgbClr val="002060"/>
                </a:solidFill>
                <a:latin typeface="Times New Roman" panose="02020603050405020304" pitchFamily="18" charset="0"/>
                <a:cs typeface="Times New Roman" panose="02020603050405020304" pitchFamily="18" charset="0"/>
              </a:rPr>
              <a:t>Μαρία Μεσαξούδη.</a:t>
            </a:r>
          </a:p>
          <a:p>
            <a:r>
              <a:rPr lang="el-GR" sz="2000" b="1" dirty="0">
                <a:solidFill>
                  <a:srgbClr val="002060"/>
                </a:solidFill>
                <a:latin typeface="Times New Roman" panose="02020603050405020304" pitchFamily="18" charset="0"/>
                <a:cs typeface="Times New Roman" panose="02020603050405020304" pitchFamily="18" charset="0"/>
              </a:rPr>
              <a:t>[Από το βιβλίο «Ο Ελληνισμός της Ρωσίας και τα 33 χρόνια του εν Αθήναις Σωματείου των εκ Ρωσίας Ελλήνων». Επιμέλεια Ε. Παυλίδου. Αθήναι, 1953.] / </a:t>
            </a:r>
            <a:r>
              <a:rPr lang="el-GR" sz="2000" b="1" dirty="0">
                <a:solidFill>
                  <a:srgbClr val="C00000"/>
                </a:solidFill>
                <a:latin typeface="Times New Roman" panose="02020603050405020304" pitchFamily="18" charset="0"/>
                <a:cs typeface="Times New Roman" panose="02020603050405020304" pitchFamily="18" charset="0"/>
              </a:rPr>
              <a:t>Мария Месаксуди. Из книги: Эллинизм России, под. ред. Э. Павлидиса. Афины, 1953</a:t>
            </a:r>
          </a:p>
        </p:txBody>
      </p:sp>
    </p:spTree>
    <p:extLst>
      <p:ext uri="{BB962C8B-B14F-4D97-AF65-F5344CB8AC3E}">
        <p14:creationId xmlns:p14="http://schemas.microsoft.com/office/powerpoint/2010/main" val="3114964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Рисунок 13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63552" y="548681"/>
            <a:ext cx="4392488" cy="5262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6600056" y="908721"/>
            <a:ext cx="3816424" cy="5262979"/>
          </a:xfrm>
          <a:prstGeom prst="rect">
            <a:avLst/>
          </a:prstGeom>
        </p:spPr>
        <p:txBody>
          <a:bodyPr wrap="square">
            <a:spAutoFit/>
          </a:bodyPr>
          <a:lstStyle/>
          <a:p>
            <a:r>
              <a:rPr lang="el-GR" sz="2400" b="1" dirty="0">
                <a:solidFill>
                  <a:srgbClr val="002060"/>
                </a:solidFill>
                <a:latin typeface="Times New Roman" panose="02020603050405020304" pitchFamily="18" charset="0"/>
                <a:cs typeface="Times New Roman" panose="02020603050405020304" pitchFamily="18" charset="0"/>
              </a:rPr>
              <a:t>Ελπίς (Ναντέζντα) Μεσαξούδη.</a:t>
            </a:r>
          </a:p>
          <a:p>
            <a:endParaRPr lang="el-GR" sz="2400" b="1" dirty="0">
              <a:solidFill>
                <a:srgbClr val="002060"/>
              </a:solidFill>
              <a:latin typeface="Times New Roman" panose="02020603050405020304" pitchFamily="18" charset="0"/>
              <a:cs typeface="Times New Roman" panose="02020603050405020304" pitchFamily="18" charset="0"/>
            </a:endParaRPr>
          </a:p>
          <a:p>
            <a:r>
              <a:rPr lang="el-GR" sz="2400" b="1" dirty="0">
                <a:solidFill>
                  <a:srgbClr val="002060"/>
                </a:solidFill>
                <a:latin typeface="Times New Roman" panose="02020603050405020304" pitchFamily="18" charset="0"/>
                <a:cs typeface="Times New Roman" panose="02020603050405020304" pitchFamily="18" charset="0"/>
              </a:rPr>
              <a:t>[Από το βιβλίο «Ο Ελληνισμός της Ρωσίας και τα 33 χρόνια του εν Αθήναις Σωματείου των εκ Ρωσίας Ελλήνων». Επιμέλεια Ε. Παυλίδου. Αθήναι, 1953.]/ </a:t>
            </a:r>
            <a:r>
              <a:rPr lang="el-GR" sz="2400" b="1" dirty="0">
                <a:solidFill>
                  <a:srgbClr val="C00000"/>
                </a:solidFill>
                <a:latin typeface="Times New Roman" panose="02020603050405020304" pitchFamily="18" charset="0"/>
                <a:cs typeface="Times New Roman" panose="02020603050405020304" pitchFamily="18" charset="0"/>
              </a:rPr>
              <a:t>Надежда Месаксуди. Из книги: Эллинизм России, под. ред. Э. Павлидиса. Афины, 1953 г.</a:t>
            </a:r>
          </a:p>
        </p:txBody>
      </p:sp>
    </p:spTree>
    <p:extLst>
      <p:ext uri="{BB962C8B-B14F-4D97-AF65-F5344CB8AC3E}">
        <p14:creationId xmlns:p14="http://schemas.microsoft.com/office/powerpoint/2010/main" val="3504490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E585D8-F9D0-4096-8DC6-71D2233FCB0D}"/>
              </a:ext>
            </a:extLst>
          </p:cNvPr>
          <p:cNvSpPr>
            <a:spLocks noGrp="1"/>
          </p:cNvSpPr>
          <p:nvPr>
            <p:ph type="title"/>
          </p:nvPr>
        </p:nvSpPr>
        <p:spPr>
          <a:xfrm>
            <a:off x="2495600" y="4673593"/>
            <a:ext cx="8183880" cy="1051560"/>
          </a:xfrm>
        </p:spPr>
        <p:txBody>
          <a:bodyPr>
            <a:normAutofit/>
          </a:bodyPr>
          <a:lstStyle/>
          <a:p>
            <a:pPr indent="457200" eaLnBrk="0" fontAlgn="base" hangingPunct="0">
              <a:spcAft>
                <a:spcPct val="0"/>
              </a:spcAft>
            </a:pPr>
            <a:r>
              <a:rPr lang="ru-RU" altLang="ru-RU" sz="900" i="1" dirty="0">
                <a:latin typeface="Times New Roman" panose="02020603050405020304" pitchFamily="18" charset="0"/>
                <a:ea typeface="Times New Roman" panose="02020603050405020304" pitchFamily="18" charset="0"/>
                <a:cs typeface="Times New Roman" panose="02020603050405020304" pitchFamily="18" charset="0"/>
              </a:rPr>
              <a:t> Таблица 1. </a:t>
            </a:r>
            <a:br>
              <a:rPr lang="ru-RU" altLang="ru-RU" sz="900" dirty="0"/>
            </a:br>
            <a:r>
              <a:rPr lang="ru-RU" altLang="ru-RU" sz="900" dirty="0">
                <a:latin typeface="Times New Roman" panose="02020603050405020304" pitchFamily="18" charset="0"/>
                <a:ea typeface="Times New Roman" panose="02020603050405020304" pitchFamily="18" charset="0"/>
                <a:cs typeface="Times New Roman" panose="02020603050405020304" pitchFamily="18" charset="0"/>
              </a:rPr>
              <a:t>Обороты Товарищества табачной фабрики</a:t>
            </a:r>
            <a:br>
              <a:rPr lang="ru-RU" altLang="ru-RU" sz="900" dirty="0"/>
            </a:br>
            <a:r>
              <a:rPr lang="ru-RU" altLang="ru-RU" sz="900" dirty="0">
                <a:latin typeface="Times New Roman" panose="02020603050405020304" pitchFamily="18" charset="0"/>
                <a:ea typeface="Times New Roman" panose="02020603050405020304" pitchFamily="18" charset="0"/>
                <a:cs typeface="Times New Roman" panose="02020603050405020304" pitchFamily="18" charset="0"/>
              </a:rPr>
              <a:t>“Наследники К.И. </a:t>
            </a:r>
            <a:r>
              <a:rPr lang="ru-RU" altLang="ru-RU" sz="900" dirty="0" err="1">
                <a:latin typeface="Times New Roman" panose="02020603050405020304" pitchFamily="18" charset="0"/>
                <a:ea typeface="Times New Roman" panose="02020603050405020304" pitchFamily="18" charset="0"/>
                <a:cs typeface="Times New Roman" panose="02020603050405020304" pitchFamily="18" charset="0"/>
              </a:rPr>
              <a:t>Месаксуди</a:t>
            </a:r>
            <a:r>
              <a:rPr lang="ru-RU" altLang="ru-RU" sz="900" dirty="0">
                <a:latin typeface="Times New Roman" panose="02020603050405020304" pitchFamily="18" charset="0"/>
                <a:ea typeface="Times New Roman" panose="02020603050405020304" pitchFamily="18" charset="0"/>
                <a:cs typeface="Times New Roman" panose="02020603050405020304" pitchFamily="18" charset="0"/>
              </a:rPr>
              <a:t>” за 1910-1912 гг.</a:t>
            </a:r>
            <a:br>
              <a:rPr lang="ru-RU" altLang="ru-RU" sz="900" dirty="0"/>
            </a:br>
            <a:r>
              <a:rPr lang="ru-RU" altLang="ru-RU" sz="900" dirty="0">
                <a:ea typeface="Times New Roman" panose="02020603050405020304" pitchFamily="18" charset="0"/>
              </a:rPr>
              <a:t>Источник: ЦГАК. Ф.780. О.1. Д.2. Л.2</a:t>
            </a:r>
            <a:endParaRPr lang="ru-RU" sz="900" dirty="0"/>
          </a:p>
        </p:txBody>
      </p:sp>
      <p:graphicFrame>
        <p:nvGraphicFramePr>
          <p:cNvPr id="4" name="Объект 3">
            <a:extLst>
              <a:ext uri="{FF2B5EF4-FFF2-40B4-BE49-F238E27FC236}">
                <a16:creationId xmlns:a16="http://schemas.microsoft.com/office/drawing/2014/main" id="{2A6C1AC4-4714-4A86-AC84-11C1B2E04DB6}"/>
              </a:ext>
            </a:extLst>
          </p:cNvPr>
          <p:cNvGraphicFramePr>
            <a:graphicFrameLocks noGrp="1"/>
          </p:cNvGraphicFramePr>
          <p:nvPr>
            <p:ph idx="1"/>
          </p:nvPr>
        </p:nvGraphicFramePr>
        <p:xfrm>
          <a:off x="2495600" y="1052737"/>
          <a:ext cx="7272808" cy="4146637"/>
        </p:xfrm>
        <a:graphic>
          <a:graphicData uri="http://schemas.openxmlformats.org/drawingml/2006/table">
            <a:tbl>
              <a:tblPr>
                <a:tableStyleId>{5C22544A-7EE6-4342-B048-85BDC9FD1C3A}</a:tableStyleId>
              </a:tblPr>
              <a:tblGrid>
                <a:gridCol w="1035904">
                  <a:extLst>
                    <a:ext uri="{9D8B030D-6E8A-4147-A177-3AD203B41FA5}">
                      <a16:colId xmlns:a16="http://schemas.microsoft.com/office/drawing/2014/main" val="3413157876"/>
                    </a:ext>
                  </a:extLst>
                </a:gridCol>
                <a:gridCol w="2174979">
                  <a:extLst>
                    <a:ext uri="{9D8B030D-6E8A-4147-A177-3AD203B41FA5}">
                      <a16:colId xmlns:a16="http://schemas.microsoft.com/office/drawing/2014/main" val="2987257010"/>
                    </a:ext>
                  </a:extLst>
                </a:gridCol>
                <a:gridCol w="2174979">
                  <a:extLst>
                    <a:ext uri="{9D8B030D-6E8A-4147-A177-3AD203B41FA5}">
                      <a16:colId xmlns:a16="http://schemas.microsoft.com/office/drawing/2014/main" val="584519604"/>
                    </a:ext>
                  </a:extLst>
                </a:gridCol>
                <a:gridCol w="1886946">
                  <a:extLst>
                    <a:ext uri="{9D8B030D-6E8A-4147-A177-3AD203B41FA5}">
                      <a16:colId xmlns:a16="http://schemas.microsoft.com/office/drawing/2014/main" val="2957582068"/>
                    </a:ext>
                  </a:extLst>
                </a:gridCol>
              </a:tblGrid>
              <a:tr h="1911031">
                <a:tc>
                  <a:txBody>
                    <a:bodyPr/>
                    <a:lstStyle/>
                    <a:p>
                      <a:pPr algn="ctr">
                        <a:spcAft>
                          <a:spcPts val="0"/>
                        </a:spcAft>
                      </a:pPr>
                      <a:r>
                        <a:rPr lang="ru-RU" sz="1800" dirty="0">
                          <a:effectLst/>
                        </a:rPr>
                        <a:t>Год</a:t>
                      </a:r>
                      <a:endParaRPr lang="ru-RU" sz="12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spcAft>
                          <a:spcPts val="0"/>
                        </a:spcAft>
                      </a:pPr>
                      <a:r>
                        <a:rPr lang="ru-RU" sz="1800" dirty="0">
                          <a:effectLst/>
                        </a:rPr>
                        <a:t>Произведено пудов табака</a:t>
                      </a:r>
                      <a:endParaRPr lang="ru-RU" sz="12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spcAft>
                          <a:spcPts val="0"/>
                        </a:spcAft>
                      </a:pPr>
                      <a:r>
                        <a:rPr lang="ru-RU" sz="1800" dirty="0">
                          <a:effectLst/>
                        </a:rPr>
                        <a:t>Запечатано бандеролей</a:t>
                      </a:r>
                      <a:endParaRPr lang="ru-RU" sz="12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spcAft>
                          <a:spcPts val="0"/>
                        </a:spcAft>
                      </a:pPr>
                      <a:r>
                        <a:rPr lang="ru-RU" sz="1800" dirty="0">
                          <a:effectLst/>
                        </a:rPr>
                        <a:t>Чистая прибыль (руб.)</a:t>
                      </a:r>
                      <a:endParaRPr lang="ru-RU" sz="1200" dirty="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777334332"/>
                  </a:ext>
                </a:extLst>
              </a:tr>
              <a:tr h="745202">
                <a:tc>
                  <a:txBody>
                    <a:bodyPr/>
                    <a:lstStyle/>
                    <a:p>
                      <a:pPr algn="ctr">
                        <a:lnSpc>
                          <a:spcPct val="150000"/>
                        </a:lnSpc>
                        <a:spcAft>
                          <a:spcPts val="0"/>
                        </a:spcAft>
                      </a:pPr>
                      <a:r>
                        <a:rPr lang="ru-RU" sz="1800">
                          <a:effectLst/>
                        </a:rPr>
                        <a:t>1910</a:t>
                      </a:r>
                      <a:endParaRPr lang="ru-RU" sz="12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lnSpc>
                          <a:spcPct val="150000"/>
                        </a:lnSpc>
                        <a:spcAft>
                          <a:spcPts val="0"/>
                        </a:spcAft>
                      </a:pPr>
                      <a:r>
                        <a:rPr lang="ru-RU" sz="1800" dirty="0">
                          <a:effectLst/>
                        </a:rPr>
                        <a:t>38216</a:t>
                      </a:r>
                      <a:endParaRPr lang="ru-RU" sz="12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lnSpc>
                          <a:spcPct val="150000"/>
                        </a:lnSpc>
                        <a:spcAft>
                          <a:spcPts val="0"/>
                        </a:spcAft>
                      </a:pPr>
                      <a:r>
                        <a:rPr lang="ru-RU" sz="1800" dirty="0">
                          <a:effectLst/>
                        </a:rPr>
                        <a:t>1349372</a:t>
                      </a:r>
                      <a:endParaRPr lang="ru-RU" sz="12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lnSpc>
                          <a:spcPct val="150000"/>
                        </a:lnSpc>
                        <a:spcAft>
                          <a:spcPts val="0"/>
                        </a:spcAft>
                      </a:pPr>
                      <a:r>
                        <a:rPr lang="ru-RU" sz="1800">
                          <a:effectLst/>
                        </a:rPr>
                        <a:t>367744,87</a:t>
                      </a:r>
                      <a:endParaRPr lang="ru-RU" sz="12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535455143"/>
                  </a:ext>
                </a:extLst>
              </a:tr>
              <a:tr h="745202">
                <a:tc>
                  <a:txBody>
                    <a:bodyPr/>
                    <a:lstStyle/>
                    <a:p>
                      <a:pPr algn="ctr">
                        <a:lnSpc>
                          <a:spcPct val="150000"/>
                        </a:lnSpc>
                        <a:spcAft>
                          <a:spcPts val="0"/>
                        </a:spcAft>
                      </a:pPr>
                      <a:r>
                        <a:rPr lang="ru-RU" sz="1800">
                          <a:effectLst/>
                        </a:rPr>
                        <a:t>1911</a:t>
                      </a:r>
                      <a:endParaRPr lang="ru-RU" sz="12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lnSpc>
                          <a:spcPct val="150000"/>
                        </a:lnSpc>
                        <a:spcAft>
                          <a:spcPts val="0"/>
                        </a:spcAft>
                      </a:pPr>
                      <a:r>
                        <a:rPr lang="ru-RU" sz="1800">
                          <a:effectLst/>
                        </a:rPr>
                        <a:t>47982</a:t>
                      </a:r>
                      <a:endParaRPr lang="ru-RU" sz="12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lnSpc>
                          <a:spcPct val="150000"/>
                        </a:lnSpc>
                        <a:spcAft>
                          <a:spcPts val="0"/>
                        </a:spcAft>
                      </a:pPr>
                      <a:r>
                        <a:rPr lang="ru-RU" sz="1800">
                          <a:effectLst/>
                        </a:rPr>
                        <a:t>1710411</a:t>
                      </a:r>
                      <a:endParaRPr lang="ru-RU" sz="12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lnSpc>
                          <a:spcPct val="150000"/>
                        </a:lnSpc>
                        <a:spcAft>
                          <a:spcPts val="0"/>
                        </a:spcAft>
                      </a:pPr>
                      <a:r>
                        <a:rPr lang="ru-RU" sz="1800">
                          <a:effectLst/>
                        </a:rPr>
                        <a:t>401192,39</a:t>
                      </a:r>
                      <a:endParaRPr lang="ru-RU" sz="12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2096292074"/>
                  </a:ext>
                </a:extLst>
              </a:tr>
              <a:tr h="745202">
                <a:tc>
                  <a:txBody>
                    <a:bodyPr/>
                    <a:lstStyle/>
                    <a:p>
                      <a:pPr algn="ctr">
                        <a:lnSpc>
                          <a:spcPct val="150000"/>
                        </a:lnSpc>
                        <a:spcAft>
                          <a:spcPts val="0"/>
                        </a:spcAft>
                      </a:pPr>
                      <a:r>
                        <a:rPr lang="ru-RU" sz="1800">
                          <a:effectLst/>
                        </a:rPr>
                        <a:t>1912</a:t>
                      </a:r>
                      <a:endParaRPr lang="ru-RU" sz="12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lnSpc>
                          <a:spcPct val="150000"/>
                        </a:lnSpc>
                        <a:spcAft>
                          <a:spcPts val="0"/>
                        </a:spcAft>
                      </a:pPr>
                      <a:r>
                        <a:rPr lang="ru-RU" sz="1800">
                          <a:effectLst/>
                        </a:rPr>
                        <a:t>55255</a:t>
                      </a:r>
                      <a:endParaRPr lang="ru-RU" sz="12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lnSpc>
                          <a:spcPct val="150000"/>
                        </a:lnSpc>
                        <a:spcAft>
                          <a:spcPts val="0"/>
                        </a:spcAft>
                      </a:pPr>
                      <a:r>
                        <a:rPr lang="ru-RU" sz="1800">
                          <a:effectLst/>
                        </a:rPr>
                        <a:t>2012785</a:t>
                      </a:r>
                      <a:endParaRPr lang="ru-RU" sz="12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lnSpc>
                          <a:spcPct val="150000"/>
                        </a:lnSpc>
                        <a:spcAft>
                          <a:spcPts val="0"/>
                        </a:spcAft>
                      </a:pPr>
                      <a:r>
                        <a:rPr lang="ru-RU" sz="1800" dirty="0">
                          <a:effectLst/>
                        </a:rPr>
                        <a:t>436240,19</a:t>
                      </a:r>
                      <a:endParaRPr lang="ru-RU" sz="1200" dirty="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1007849049"/>
                  </a:ext>
                </a:extLst>
              </a:tr>
            </a:tbl>
          </a:graphicData>
        </a:graphic>
      </p:graphicFrame>
      <p:sp>
        <p:nvSpPr>
          <p:cNvPr id="5" name="Rectangle 1">
            <a:extLst>
              <a:ext uri="{FF2B5EF4-FFF2-40B4-BE49-F238E27FC236}">
                <a16:creationId xmlns:a16="http://schemas.microsoft.com/office/drawing/2014/main" id="{804924E1-4372-460B-928E-FE7482C9FA47}"/>
              </a:ext>
            </a:extLst>
          </p:cNvPr>
          <p:cNvSpPr>
            <a:spLocks noChangeArrowheads="1"/>
          </p:cNvSpPr>
          <p:nvPr/>
        </p:nvSpPr>
        <p:spPr bwMode="auto">
          <a:xfrm>
            <a:off x="2999179" y="2192770"/>
            <a:ext cx="1136993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ru-RU" altLang="ru-RU" dirty="0">
                <a:ea typeface="Times New Roman" panose="02020603050405020304" pitchFamily="18" charset="0"/>
              </a:rPr>
              <a:t>.</a:t>
            </a:r>
            <a:endParaRPr lang="ru-RU" altLang="ru-RU" dirty="0"/>
          </a:p>
        </p:txBody>
      </p:sp>
    </p:spTree>
    <p:extLst>
      <p:ext uri="{BB962C8B-B14F-4D97-AF65-F5344CB8AC3E}">
        <p14:creationId xmlns:p14="http://schemas.microsoft.com/office/powerpoint/2010/main" val="281412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Рисунок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83832" y="692696"/>
            <a:ext cx="2911944" cy="462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2063552" y="5445225"/>
            <a:ext cx="8388424" cy="1015663"/>
          </a:xfrm>
          <a:prstGeom prst="rect">
            <a:avLst/>
          </a:prstGeom>
        </p:spPr>
        <p:txBody>
          <a:bodyPr wrap="square">
            <a:spAutoFit/>
          </a:bodyPr>
          <a:lstStyle/>
          <a:p>
            <a:pPr algn="ctr"/>
            <a:r>
              <a:rPr lang="ru-RU" sz="2000" b="1" dirty="0">
                <a:solidFill>
                  <a:srgbClr val="C00000"/>
                </a:solidFill>
                <a:latin typeface="Times New Roman" panose="02020603050405020304" pitchFamily="18" charset="0"/>
                <a:cs typeface="Times New Roman" panose="02020603050405020304" pitchFamily="18" charset="0"/>
              </a:rPr>
              <a:t>Договор аренды поместий </a:t>
            </a:r>
            <a:r>
              <a:rPr lang="ru-RU" sz="2000" b="1" dirty="0" err="1">
                <a:solidFill>
                  <a:srgbClr val="C00000"/>
                </a:solidFill>
                <a:latin typeface="Times New Roman" panose="02020603050405020304" pitchFamily="18" charset="0"/>
                <a:cs typeface="Times New Roman" panose="02020603050405020304" pitchFamily="18" charset="0"/>
              </a:rPr>
              <a:t>Месаксуди</a:t>
            </a:r>
            <a:r>
              <a:rPr lang="ru-RU" sz="2000" b="1" dirty="0">
                <a:solidFill>
                  <a:srgbClr val="C00000"/>
                </a:solidFill>
                <a:latin typeface="Times New Roman" panose="02020603050405020304" pitchFamily="18" charset="0"/>
                <a:cs typeface="Times New Roman" panose="02020603050405020304" pitchFamily="18" charset="0"/>
              </a:rPr>
              <a:t> </a:t>
            </a:r>
            <a:r>
              <a:rPr lang="el-GR" sz="2000" b="1" dirty="0">
                <a:solidFill>
                  <a:srgbClr val="002060"/>
                </a:solidFill>
                <a:latin typeface="Times New Roman" panose="02020603050405020304" pitchFamily="18" charset="0"/>
                <a:cs typeface="Times New Roman" panose="02020603050405020304" pitchFamily="18" charset="0"/>
              </a:rPr>
              <a:t>/ Συμβόλαιο ενοικίασης κτημάτων, που ανήκουν στην οικογένεια «Μεσαξούδη», 1905. Κεντρικό Κρατικό Αρχείο Κριμαίας</a:t>
            </a:r>
            <a:endParaRPr lang="ru-RU"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5465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Рисунок 5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75720" y="404665"/>
            <a:ext cx="4577638" cy="4720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991544" y="5125388"/>
            <a:ext cx="8208912" cy="984885"/>
          </a:xfrm>
          <a:prstGeom prst="rect">
            <a:avLst/>
          </a:prstGeom>
        </p:spPr>
        <p:txBody>
          <a:bodyPr wrap="square">
            <a:spAutoFit/>
          </a:bodyPr>
          <a:lstStyle/>
          <a:p>
            <a:pPr algn="ctr"/>
            <a:r>
              <a:rPr lang="ru-RU" sz="2000" b="1" dirty="0">
                <a:solidFill>
                  <a:srgbClr val="C00000"/>
                </a:solidFill>
                <a:latin typeface="Times New Roman" panose="02020603050405020304" pitchFamily="18" charset="0"/>
                <a:cs typeface="Times New Roman" panose="02020603050405020304" pitchFamily="18" charset="0"/>
              </a:rPr>
              <a:t>Перечень акционеров табачной фабрики «</a:t>
            </a:r>
            <a:r>
              <a:rPr lang="ru-RU" sz="2000" b="1" i="1" dirty="0" err="1">
                <a:solidFill>
                  <a:srgbClr val="C00000"/>
                </a:solidFill>
                <a:latin typeface="Times New Roman" panose="02020603050405020304" pitchFamily="18" charset="0"/>
                <a:cs typeface="Times New Roman" panose="02020603050405020304" pitchFamily="18" charset="0"/>
              </a:rPr>
              <a:t>Месаксуди</a:t>
            </a:r>
            <a:r>
              <a:rPr lang="ru-RU" sz="2000" b="1" dirty="0">
                <a:solidFill>
                  <a:srgbClr val="C00000"/>
                </a:solidFill>
                <a:latin typeface="Times New Roman" panose="02020603050405020304" pitchFamily="18" charset="0"/>
                <a:cs typeface="Times New Roman" panose="02020603050405020304" pitchFamily="18" charset="0"/>
              </a:rPr>
              <a:t>», 1912г.</a:t>
            </a:r>
            <a:r>
              <a:rPr lang="en-US" sz="2000" b="1" dirty="0">
                <a:solidFill>
                  <a:srgbClr val="002060"/>
                </a:solidFill>
                <a:latin typeface="Times New Roman" panose="02020603050405020304" pitchFamily="18" charset="0"/>
                <a:cs typeface="Times New Roman" panose="02020603050405020304" pitchFamily="18" charset="0"/>
              </a:rPr>
              <a:t> / </a:t>
            </a:r>
            <a:r>
              <a:rPr lang="el-GR" sz="2000" b="1" dirty="0">
                <a:solidFill>
                  <a:srgbClr val="002060"/>
                </a:solidFill>
                <a:latin typeface="Times New Roman" panose="02020603050405020304" pitchFamily="18" charset="0"/>
                <a:cs typeface="Times New Roman" panose="02020603050405020304" pitchFamily="18" charset="0"/>
              </a:rPr>
              <a:t>Κατάσταση μετόχων καπνεργοστασίου «Μεσαξούδη», 1912. </a:t>
            </a:r>
            <a:r>
              <a:rPr lang="el-GR" b="1" dirty="0">
                <a:solidFill>
                  <a:srgbClr val="002060"/>
                </a:solidFill>
                <a:latin typeface="Times New Roman" panose="02020603050405020304" pitchFamily="18" charset="0"/>
                <a:cs typeface="Times New Roman" panose="02020603050405020304" pitchFamily="18" charset="0"/>
              </a:rPr>
              <a:t>Κεντρικό Κρατικό Αρχείο Κριμαίας</a:t>
            </a:r>
            <a:endParaRPr lang="ru-RU"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044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Рисунок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51785" y="404664"/>
            <a:ext cx="3509543" cy="525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2639616" y="5656839"/>
            <a:ext cx="7164288" cy="707886"/>
          </a:xfrm>
          <a:prstGeom prst="rect">
            <a:avLst/>
          </a:prstGeom>
        </p:spPr>
        <p:txBody>
          <a:bodyPr wrap="square">
            <a:spAutoFit/>
          </a:bodyPr>
          <a:lstStyle/>
          <a:p>
            <a:r>
              <a:rPr lang="ru-RU" sz="2000" b="1" dirty="0">
                <a:solidFill>
                  <a:srgbClr val="C00000"/>
                </a:solidFill>
                <a:latin typeface="Times New Roman" panose="02020603050405020304" pitchFamily="18" charset="0"/>
                <a:cs typeface="Times New Roman" panose="02020603050405020304" pitchFamily="18" charset="0"/>
              </a:rPr>
              <a:t>Перечень акционеров табачной фабрики «</a:t>
            </a:r>
            <a:r>
              <a:rPr lang="ru-RU" sz="2000" b="1" i="1" dirty="0" err="1">
                <a:solidFill>
                  <a:srgbClr val="C00000"/>
                </a:solidFill>
                <a:latin typeface="Times New Roman" panose="02020603050405020304" pitchFamily="18" charset="0"/>
                <a:cs typeface="Times New Roman" panose="02020603050405020304" pitchFamily="18" charset="0"/>
              </a:rPr>
              <a:t>Месаксуди</a:t>
            </a:r>
            <a:r>
              <a:rPr lang="ru-RU" sz="2000" b="1" dirty="0">
                <a:solidFill>
                  <a:srgbClr val="C00000"/>
                </a:solidFill>
                <a:latin typeface="Times New Roman" panose="02020603050405020304" pitchFamily="18" charset="0"/>
                <a:cs typeface="Times New Roman" panose="02020603050405020304" pitchFamily="18" charset="0"/>
              </a:rPr>
              <a:t>», 1912г</a:t>
            </a:r>
            <a:r>
              <a:rPr lang="en-US" sz="2000" b="1" dirty="0">
                <a:solidFill>
                  <a:srgbClr val="002060"/>
                </a:solidFill>
                <a:latin typeface="Times New Roman" panose="02020603050405020304" pitchFamily="18" charset="0"/>
                <a:cs typeface="Times New Roman" panose="02020603050405020304" pitchFamily="18" charset="0"/>
              </a:rPr>
              <a:t> / </a:t>
            </a:r>
            <a:r>
              <a:rPr lang="el-GR" sz="2000" b="1" dirty="0">
                <a:solidFill>
                  <a:srgbClr val="002060"/>
                </a:solidFill>
                <a:latin typeface="Times New Roman" panose="02020603050405020304" pitchFamily="18" charset="0"/>
                <a:cs typeface="Times New Roman" panose="02020603050405020304" pitchFamily="18" charset="0"/>
              </a:rPr>
              <a:t>Κατάσταση μετόχων καπνεργοστασίου «Μεσαξούδη», 1912</a:t>
            </a:r>
            <a:endParaRPr lang="ru-RU"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2732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Рисунок 8" descr="https://rusgreek.ru/uploads/files/1521127257_13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1664" y="1124745"/>
            <a:ext cx="5943600"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2855640" y="5301208"/>
            <a:ext cx="7128792" cy="388696"/>
          </a:xfrm>
          <a:prstGeom prst="rect">
            <a:avLst/>
          </a:prstGeom>
        </p:spPr>
        <p:txBody>
          <a:bodyPr wrap="square">
            <a:spAutoFit/>
          </a:bodyPr>
          <a:lstStyle/>
          <a:p>
            <a:pPr algn="just">
              <a:lnSpc>
                <a:spcPct val="107000"/>
              </a:lnSpc>
              <a:spcAft>
                <a:spcPts val="1500"/>
              </a:spcAft>
            </a:pPr>
            <a:r>
              <a:rPr lang="ru-RU"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Табачная фабрика </a:t>
            </a:r>
            <a:r>
              <a:rPr lang="ru-RU" dirty="0" err="1">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Месаксуди</a:t>
            </a:r>
            <a:r>
              <a:rPr lang="ru-RU"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в г. Керчи в начале </a:t>
            </a:r>
            <a:r>
              <a:rPr lang="en-US"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XX </a:t>
            </a:r>
            <a:r>
              <a:rPr lang="ru-RU"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столетия.</a:t>
            </a:r>
            <a:endParaRPr lang="ru-RU"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638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1" descr="https://kerch.site/Yana/thumbs/%D0%A3%D0%BB%D0%B8%D1%86%D1%8B/tabachnaya-fabrika-kerch.-29-12-2017-11-3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9696" y="648182"/>
            <a:ext cx="5832648" cy="407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2207568" y="5157193"/>
            <a:ext cx="7920880" cy="685059"/>
          </a:xfrm>
          <a:prstGeom prst="rect">
            <a:avLst/>
          </a:prstGeom>
        </p:spPr>
        <p:txBody>
          <a:bodyPr wrap="square">
            <a:spAutoFit/>
          </a:bodyPr>
          <a:lstStyle/>
          <a:p>
            <a:pPr algn="ctr">
              <a:lnSpc>
                <a:spcPct val="107000"/>
              </a:lnSpc>
              <a:spcAft>
                <a:spcPts val="800"/>
              </a:spcAft>
            </a:pPr>
            <a:r>
              <a:rPr lang="ru-RU"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Табачная фабрика </a:t>
            </a:r>
            <a:r>
              <a:rPr lang="ru-RU" dirty="0" err="1">
                <a:solidFill>
                  <a:srgbClr val="000099"/>
                </a:solidFill>
                <a:latin typeface="Times New Roman" panose="02020603050405020304" pitchFamily="18" charset="0"/>
                <a:ea typeface="Calibri" panose="020F0502020204030204" pitchFamily="34" charset="0"/>
                <a:cs typeface="Times New Roman" panose="02020603050405020304" pitchFamily="18" charset="0"/>
              </a:rPr>
              <a:t>Месаксуди</a:t>
            </a:r>
            <a:r>
              <a:rPr lang="ru-RU"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 в г. Керчи. В настоящее время здание Керченского судоремонтного завода</a:t>
            </a:r>
            <a:endParaRPr lang="ru-RU"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3691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Рисунок 6" descr="https://rusgreek.ru/uploads/files/1521127460_19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5800" y="548680"/>
            <a:ext cx="3919166" cy="522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911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1745" y="2780928"/>
            <a:ext cx="4463965" cy="302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988332" y="764705"/>
            <a:ext cx="8280920" cy="2166875"/>
          </a:xfrm>
          <a:prstGeom prst="rect">
            <a:avLst/>
          </a:prstGeom>
        </p:spPr>
        <p:txBody>
          <a:bodyPr wrap="square">
            <a:spAutoFit/>
          </a:bodyPr>
          <a:lstStyle/>
          <a:p>
            <a:pPr algn="just">
              <a:lnSpc>
                <a:spcPct val="107000"/>
              </a:lnSpc>
              <a:spcAft>
                <a:spcPts val="800"/>
              </a:spcAft>
            </a:pPr>
            <a:r>
              <a:rPr lang="ru-RU"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В 1893 году Константин Иванович приобрел место по ул. </a:t>
            </a:r>
            <a:r>
              <a:rPr lang="ru-RU" dirty="0" err="1">
                <a:solidFill>
                  <a:srgbClr val="000099"/>
                </a:solidFill>
                <a:latin typeface="Times New Roman" panose="02020603050405020304" pitchFamily="18" charset="0"/>
                <a:ea typeface="Calibri" panose="020F0502020204030204" pitchFamily="34" charset="0"/>
                <a:cs typeface="Times New Roman" panose="02020603050405020304" pitchFamily="18" charset="0"/>
              </a:rPr>
              <a:t>Босфорской</a:t>
            </a:r>
            <a:r>
              <a:rPr lang="ru-RU"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 (ныне ул. Свердлова, 22) и построил двухэтажный особняк, который перешел во владение сына — Петра Константиновича (ныне в этом здании располагается историко-археологический музей). Другой особняк, перешедший во владение сына — Владимира Константиновича, был построен на </a:t>
            </a:r>
            <a:r>
              <a:rPr lang="ru-RU" dirty="0" err="1">
                <a:solidFill>
                  <a:srgbClr val="000099"/>
                </a:solidFill>
                <a:latin typeface="Times New Roman" panose="02020603050405020304" pitchFamily="18" charset="0"/>
                <a:ea typeface="Calibri" panose="020F0502020204030204" pitchFamily="34" charset="0"/>
                <a:cs typeface="Times New Roman" panose="02020603050405020304" pitchFamily="18" charset="0"/>
              </a:rPr>
              <a:t>Воронцовской</a:t>
            </a:r>
            <a:r>
              <a:rPr lang="ru-RU"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 улице (ныне ул. Ленина, 8; в этом здании расположено городское управление МВД). </a:t>
            </a:r>
            <a:endParaRPr lang="ru-RU"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3958128" y="5949280"/>
            <a:ext cx="4131196" cy="388696"/>
          </a:xfrm>
          <a:prstGeom prst="rect">
            <a:avLst/>
          </a:prstGeom>
        </p:spPr>
        <p:txBody>
          <a:bodyPr wrap="none">
            <a:spAutoFit/>
          </a:bodyPr>
          <a:lstStyle/>
          <a:p>
            <a:pPr algn="just">
              <a:lnSpc>
                <a:spcPct val="107000"/>
              </a:lnSpc>
              <a:spcAft>
                <a:spcPts val="800"/>
              </a:spcAft>
            </a:pPr>
            <a:r>
              <a:rPr lang="ru-RU"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ул. </a:t>
            </a:r>
            <a:r>
              <a:rPr lang="ru-RU" dirty="0" err="1">
                <a:solidFill>
                  <a:srgbClr val="000099"/>
                </a:solidFill>
                <a:latin typeface="Times New Roman" panose="02020603050405020304" pitchFamily="18" charset="0"/>
                <a:ea typeface="Calibri" panose="020F0502020204030204" pitchFamily="34" charset="0"/>
                <a:cs typeface="Times New Roman" panose="02020603050405020304" pitchFamily="18" charset="0"/>
              </a:rPr>
              <a:t>Босфорская</a:t>
            </a:r>
            <a:r>
              <a:rPr lang="ru-RU"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 , ныне ул. Свердлова, 22</a:t>
            </a:r>
            <a:endParaRPr lang="ru-RU"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283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Рисунок 3" descr="ÑÐ¾ÑÐ¾ Ð¾ÑÐ¾Ð±Ð½ÑÐºÐ° ÐÐµÑÐ°ÐºÑÑÐ´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1745" y="836712"/>
            <a:ext cx="4725647" cy="36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2639616" y="4797153"/>
            <a:ext cx="7200800" cy="685059"/>
          </a:xfrm>
          <a:prstGeom prst="rect">
            <a:avLst/>
          </a:prstGeom>
        </p:spPr>
        <p:txBody>
          <a:bodyPr wrap="square">
            <a:spAutoFit/>
          </a:bodyPr>
          <a:lstStyle/>
          <a:p>
            <a:pPr algn="ctr">
              <a:lnSpc>
                <a:spcPct val="107000"/>
              </a:lnSpc>
              <a:spcAft>
                <a:spcPts val="800"/>
              </a:spcAft>
            </a:pPr>
            <a:r>
              <a:rPr lang="ru-RU"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Особняк </a:t>
            </a:r>
            <a:r>
              <a:rPr lang="ru-RU" dirty="0" err="1">
                <a:solidFill>
                  <a:srgbClr val="000099"/>
                </a:solidFill>
                <a:latin typeface="Times New Roman" panose="02020603050405020304" pitchFamily="18" charset="0"/>
                <a:ea typeface="Calibri" panose="020F0502020204030204" pitchFamily="34" charset="0"/>
                <a:cs typeface="Times New Roman" panose="02020603050405020304" pitchFamily="18" charset="0"/>
              </a:rPr>
              <a:t>Месаксуди</a:t>
            </a:r>
            <a:r>
              <a:rPr lang="ru-RU"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 в Керчи. В настоящее время здание занимает Керченский историко-археологический музей.</a:t>
            </a:r>
            <a:endParaRPr lang="ru-RU"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4666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Рисунок 9" descr="https://rusgreek.ru/uploads/files/1521127299_18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5680" y="980729"/>
            <a:ext cx="6120680" cy="4900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287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27848" y="764704"/>
            <a:ext cx="2860936" cy="3636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207568" y="4498166"/>
            <a:ext cx="7920880" cy="1323439"/>
          </a:xfrm>
          <a:prstGeom prst="rect">
            <a:avLst/>
          </a:prstGeom>
          <a:ln>
            <a:solidFill>
              <a:srgbClr val="002060"/>
            </a:solidFill>
          </a:ln>
          <a:effectLst>
            <a:outerShdw blurRad="50800" dist="38100" dir="10800000" algn="r" rotWithShape="0">
              <a:prstClr val="black">
                <a:alpha val="40000"/>
              </a:prstClr>
            </a:outerShdw>
          </a:effectLst>
        </p:spPr>
        <p:txBody>
          <a:bodyPr wrap="square">
            <a:spAutoFit/>
          </a:bodyPr>
          <a:lstStyle/>
          <a:p>
            <a:pPr>
              <a:defRPr/>
            </a:pPr>
            <a:r>
              <a:rPr lang="ru-RU" sz="2000" b="1" dirty="0">
                <a:solidFill>
                  <a:srgbClr val="002060"/>
                </a:solidFill>
                <a:latin typeface="Book Antiqua" panose="02040602050305030304" pitchFamily="18" charset="0"/>
              </a:rPr>
              <a:t>Φιλική Ἑταιρεία</a:t>
            </a:r>
            <a:r>
              <a:rPr lang="el-GR" sz="2000" b="1" dirty="0">
                <a:solidFill>
                  <a:srgbClr val="002060"/>
                </a:solidFill>
                <a:latin typeface="Book Antiqua" panose="02040602050305030304" pitchFamily="18" charset="0"/>
              </a:rPr>
              <a:t>, Οδησσός, 1814</a:t>
            </a:r>
            <a:r>
              <a:rPr lang="ru-RU" sz="2000" b="1" dirty="0">
                <a:solidFill>
                  <a:srgbClr val="002060"/>
                </a:solidFill>
                <a:latin typeface="Book Antiqua" panose="02040602050305030304" pitchFamily="18" charset="0"/>
              </a:rPr>
              <a:t> </a:t>
            </a:r>
            <a:r>
              <a:rPr lang="ru-RU" sz="2000" b="1" dirty="0">
                <a:solidFill>
                  <a:schemeClr val="accent1">
                    <a:lumMod val="75000"/>
                  </a:schemeClr>
                </a:solidFill>
                <a:latin typeface="Book Antiqua" panose="02040602050305030304" pitchFamily="18" charset="0"/>
              </a:rPr>
              <a:t>— «Дружественнон общество» — тайное общество (организация) греков, существовавшее в начале XIX века, целью которого было создание независимого греческого государства, Одесса,1814.</a:t>
            </a:r>
          </a:p>
        </p:txBody>
      </p:sp>
    </p:spTree>
    <p:extLst>
      <p:ext uri="{BB962C8B-B14F-4D97-AF65-F5344CB8AC3E}">
        <p14:creationId xmlns:p14="http://schemas.microsoft.com/office/powerpoint/2010/main" val="191897666"/>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35760" y="3725505"/>
            <a:ext cx="2773790" cy="2030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92145" y="3020612"/>
            <a:ext cx="2016224" cy="2770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Заголовок 1"/>
          <p:cNvSpPr>
            <a:spLocks noGrp="1"/>
          </p:cNvSpPr>
          <p:nvPr>
            <p:ph type="title"/>
          </p:nvPr>
        </p:nvSpPr>
        <p:spPr>
          <a:xfrm>
            <a:off x="2495601" y="980728"/>
            <a:ext cx="4359557" cy="852264"/>
          </a:xfrm>
        </p:spPr>
        <p:txBody>
          <a:bodyPr rtlCol="0">
            <a:normAutofit/>
          </a:bodyPr>
          <a:lstStyle/>
          <a:p>
            <a:pPr>
              <a:defRPr/>
            </a:pPr>
            <a:r>
              <a:rPr lang="ru-RU" sz="2400" b="1" dirty="0">
                <a:solidFill>
                  <a:srgbClr val="800000"/>
                </a:solidFill>
                <a:effectLst>
                  <a:outerShdw blurRad="38100" dist="38100" dir="2700000" algn="tl">
                    <a:srgbClr val="000000">
                      <a:alpha val="43137"/>
                    </a:srgbClr>
                  </a:outerShdw>
                </a:effectLst>
                <a:latin typeface="Book Antiqua" panose="02040602050305030304" pitchFamily="18" charset="0"/>
              </a:rPr>
              <a:t>ФИЛИКИ ЭТЕРИЯ</a:t>
            </a:r>
          </a:p>
        </p:txBody>
      </p:sp>
      <p:sp>
        <p:nvSpPr>
          <p:cNvPr id="7" name="Текст 2"/>
          <p:cNvSpPr txBox="1">
            <a:spLocks/>
          </p:cNvSpPr>
          <p:nvPr/>
        </p:nvSpPr>
        <p:spPr>
          <a:xfrm>
            <a:off x="2135560" y="2543068"/>
            <a:ext cx="3744416" cy="885932"/>
          </a:xfrm>
          <a:prstGeom prst="rect">
            <a:avLst/>
          </a:prstGeom>
        </p:spPr>
        <p:txBody>
          <a:bodyPr vert="horz" lIns="182880" tIns="91440" rtlCol="0">
            <a:noAutofit/>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a:buFont typeface="Wingdings 3" charset="2"/>
              <a:buNone/>
              <a:defRPr/>
            </a:pPr>
            <a:r>
              <a:rPr lang="ru-RU" sz="1800" b="1" dirty="0">
                <a:solidFill>
                  <a:srgbClr val="800000"/>
                </a:solidFill>
                <a:latin typeface="Book Antiqua" panose="02040602050305030304" pitchFamily="18" charset="0"/>
              </a:rPr>
              <a:t>Клятва вступающего в «Филики этерия»</a:t>
            </a:r>
          </a:p>
        </p:txBody>
      </p:sp>
      <p:sp>
        <p:nvSpPr>
          <p:cNvPr id="8" name="Текст 4"/>
          <p:cNvSpPr txBox="1">
            <a:spLocks/>
          </p:cNvSpPr>
          <p:nvPr/>
        </p:nvSpPr>
        <p:spPr>
          <a:xfrm>
            <a:off x="5735960" y="620606"/>
            <a:ext cx="3998912" cy="1922462"/>
          </a:xfrm>
          <a:prstGeom prst="rect">
            <a:avLst/>
          </a:prstGeom>
        </p:spPr>
        <p:txBody>
          <a:bodyPr/>
          <a:lst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a:lstStyle>
          <a:p>
            <a:pPr marL="0" indent="0">
              <a:buNone/>
            </a:pPr>
            <a:r>
              <a:rPr lang="ru-RU" altLang="ru-RU" sz="2000" b="1" dirty="0">
                <a:solidFill>
                  <a:srgbClr val="800000"/>
                </a:solidFill>
                <a:latin typeface="Book Antiqua" panose="02040602050305030304" pitchFamily="18" charset="0"/>
              </a:rPr>
              <a:t>Именно эта организация подготовила греков к борьбе за независимость и навсегда связала историю Одессы с историей национально–государственного возрождения Греции.</a:t>
            </a:r>
          </a:p>
        </p:txBody>
      </p:sp>
    </p:spTree>
    <p:extLst>
      <p:ext uri="{BB962C8B-B14F-4D97-AF65-F5344CB8AC3E}">
        <p14:creationId xmlns:p14="http://schemas.microsoft.com/office/powerpoint/2010/main" val="1197161463"/>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Ð.Ð.ÐÐ°ÑÐ°Ð·Ð»Ñ.jpg">
            <a:extLst>
              <a:ext uri="{FF2B5EF4-FFF2-40B4-BE49-F238E27FC236}">
                <a16:creationId xmlns:a16="http://schemas.microsoft.com/office/drawing/2014/main" id="{0205C055-01DE-423C-A352-EC71D0E2261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83833" y="764705"/>
            <a:ext cx="3292475"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a:extLst>
              <a:ext uri="{FF2B5EF4-FFF2-40B4-BE49-F238E27FC236}">
                <a16:creationId xmlns:a16="http://schemas.microsoft.com/office/drawing/2014/main" id="{997FB5CA-5AEE-4FFC-A1D9-16CF93D54667}"/>
              </a:ext>
            </a:extLst>
          </p:cNvPr>
          <p:cNvSpPr/>
          <p:nvPr/>
        </p:nvSpPr>
        <p:spPr>
          <a:xfrm>
            <a:off x="4066656" y="5301208"/>
            <a:ext cx="4327018" cy="923330"/>
          </a:xfrm>
          <a:prstGeom prst="rect">
            <a:avLst/>
          </a:prstGeom>
        </p:spPr>
        <p:txBody>
          <a:bodyPr wrap="none">
            <a:spAutoFit/>
          </a:bodyPr>
          <a:lstStyle/>
          <a:p>
            <a:r>
              <a:rPr lang="ru-RU"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ГРИГОРИЙ Григорьевич МАРАСЛИ</a:t>
            </a:r>
            <a:endParaRPr lang="en-US"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l-GR" b="1" dirty="0">
                <a:solidFill>
                  <a:srgbClr val="002060"/>
                </a:solidFill>
                <a:latin typeface="Times New Roman" panose="02020603050405020304" pitchFamily="18" charset="0"/>
                <a:cs typeface="Times New Roman" panose="02020603050405020304" pitchFamily="18" charset="0"/>
              </a:rPr>
              <a:t>ΓΡΗΓΟΡΙΟΣ ΓΡΗΓΟΡΙΟΥ ΜΑΡΑΣΛΗΣ</a:t>
            </a:r>
            <a:endParaRPr lang="ru-RU" b="1" dirty="0">
              <a:solidFill>
                <a:srgbClr val="002060"/>
              </a:solidFill>
              <a:latin typeface="Times New Roman" panose="02020603050405020304" pitchFamily="18" charset="0"/>
              <a:cs typeface="Times New Roman" panose="02020603050405020304" pitchFamily="18" charset="0"/>
            </a:endParaRPr>
          </a:p>
          <a:p>
            <a:pPr algn="ctr"/>
            <a:r>
              <a:rPr lang="ru-RU" b="1" dirty="0">
                <a:solidFill>
                  <a:srgbClr val="002060"/>
                </a:solidFill>
                <a:latin typeface="Times New Roman" panose="02020603050405020304" pitchFamily="18" charset="0"/>
                <a:cs typeface="Times New Roman" panose="02020603050405020304" pitchFamily="18" charset="0"/>
              </a:rPr>
              <a:t>1831-1907</a:t>
            </a:r>
          </a:p>
        </p:txBody>
      </p:sp>
    </p:spTree>
    <p:extLst>
      <p:ext uri="{BB962C8B-B14F-4D97-AF65-F5344CB8AC3E}">
        <p14:creationId xmlns:p14="http://schemas.microsoft.com/office/powerpoint/2010/main" val="1590477598"/>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iliki Hetairia House in Odessa-8.JPG">
            <a:extLst>
              <a:ext uri="{FF2B5EF4-FFF2-40B4-BE49-F238E27FC236}">
                <a16:creationId xmlns:a16="http://schemas.microsoft.com/office/drawing/2014/main" id="{D80C2436-F17D-4B18-8B91-00790A12D81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51584" y="980728"/>
            <a:ext cx="3168352" cy="237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3" descr="250px-Museum_of_Filiki_Eteria%2C_Odessa">
            <a:extLst>
              <a:ext uri="{FF2B5EF4-FFF2-40B4-BE49-F238E27FC236}">
                <a16:creationId xmlns:a16="http://schemas.microsoft.com/office/drawing/2014/main" id="{C2A299D3-D033-4DAB-ACCF-FFD34343CA6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07968" y="972481"/>
            <a:ext cx="3685908" cy="23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250px-The_members_of_Filiki_Eteria%2C_Odessa">
            <a:extLst>
              <a:ext uri="{FF2B5EF4-FFF2-40B4-BE49-F238E27FC236}">
                <a16:creationId xmlns:a16="http://schemas.microsoft.com/office/drawing/2014/main" id="{BEF1C0EE-B163-4D4B-8938-C06D1DA1E52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238824" y="3530416"/>
            <a:ext cx="3441353" cy="2226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a:extLst>
              <a:ext uri="{FF2B5EF4-FFF2-40B4-BE49-F238E27FC236}">
                <a16:creationId xmlns:a16="http://schemas.microsoft.com/office/drawing/2014/main" id="{DE3CE541-49CE-4EEE-8941-CE170A825D0E}"/>
              </a:ext>
            </a:extLst>
          </p:cNvPr>
          <p:cNvSpPr/>
          <p:nvPr/>
        </p:nvSpPr>
        <p:spPr>
          <a:xfrm>
            <a:off x="2639616" y="5756420"/>
            <a:ext cx="7416824" cy="982000"/>
          </a:xfrm>
          <a:prstGeom prst="rect">
            <a:avLst/>
          </a:prstGeom>
        </p:spPr>
        <p:txBody>
          <a:bodyPr wrap="square">
            <a:spAutoFit/>
          </a:bodyPr>
          <a:lstStyle/>
          <a:p>
            <a:pPr>
              <a:lnSpc>
                <a:spcPts val="1680"/>
              </a:lnSpc>
            </a:pPr>
            <a:r>
              <a:rPr lang="el-GR" sz="2400" dirty="0">
                <a:solidFill>
                  <a:srgbClr val="000099"/>
                </a:solidFill>
                <a:latin typeface="Times New Roman" panose="02020603050405020304" pitchFamily="18" charset="0"/>
                <a:ea typeface="Times New Roman" panose="02020603050405020304" pitchFamily="18" charset="0"/>
              </a:rPr>
              <a:t>Αναπαράσταση των Φιλικών, που συζητούν την ίδρυση της Φιλικής Εταιρείας στην Οδησσό το 1814</a:t>
            </a:r>
            <a:r>
              <a:rPr lang="ru-RU" sz="2400" dirty="0">
                <a:solidFill>
                  <a:srgbClr val="000099"/>
                </a:solidFill>
                <a:latin typeface="Times New Roman" panose="02020603050405020304" pitchFamily="18" charset="0"/>
                <a:ea typeface="Times New Roman" panose="02020603050405020304" pitchFamily="18" charset="0"/>
              </a:rPr>
              <a:t> </a:t>
            </a:r>
            <a:r>
              <a:rPr lang="en-US" sz="2400" dirty="0">
                <a:solidFill>
                  <a:srgbClr val="000099"/>
                </a:solidFill>
                <a:latin typeface="Times New Roman" panose="02020603050405020304" pitchFamily="18" charset="0"/>
                <a:ea typeface="Times New Roman" panose="02020603050405020304" pitchFamily="18" charset="0"/>
              </a:rPr>
              <a:t>/ </a:t>
            </a:r>
            <a:r>
              <a:rPr lang="ru-RU" sz="2400" dirty="0">
                <a:solidFill>
                  <a:srgbClr val="C00000"/>
                </a:solidFill>
                <a:latin typeface="Times New Roman" panose="02020603050405020304" pitchFamily="18" charset="0"/>
                <a:ea typeface="Times New Roman" panose="02020603050405020304" pitchFamily="18" charset="0"/>
              </a:rPr>
              <a:t>Музей ФИЛИКИ ЭТЕРИИ, Одесса, Красный пер., д. 18  (дом </a:t>
            </a:r>
            <a:r>
              <a:rPr lang="ru-RU" sz="2400" dirty="0" err="1">
                <a:solidFill>
                  <a:srgbClr val="C00000"/>
                </a:solidFill>
                <a:latin typeface="Times New Roman" panose="02020603050405020304" pitchFamily="18" charset="0"/>
                <a:ea typeface="Times New Roman" panose="02020603050405020304" pitchFamily="18" charset="0"/>
              </a:rPr>
              <a:t>Марасли</a:t>
            </a:r>
            <a:r>
              <a:rPr lang="ru-RU" sz="2400" dirty="0">
                <a:solidFill>
                  <a:srgbClr val="C00000"/>
                </a:solidFill>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31162487"/>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hristophorosPeraivos.png">
            <a:extLst>
              <a:ext uri="{FF2B5EF4-FFF2-40B4-BE49-F238E27FC236}">
                <a16:creationId xmlns:a16="http://schemas.microsoft.com/office/drawing/2014/main" id="{BA536EFE-1699-4B27-A5C4-1A85BDAA155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73758" y="1119082"/>
            <a:ext cx="3444484"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a:extLst>
              <a:ext uri="{FF2B5EF4-FFF2-40B4-BE49-F238E27FC236}">
                <a16:creationId xmlns:a16="http://schemas.microsoft.com/office/drawing/2014/main" id="{5BDBD050-6629-4EDE-A203-3005BB0048A1}"/>
              </a:ext>
            </a:extLst>
          </p:cNvPr>
          <p:cNvSpPr/>
          <p:nvPr/>
        </p:nvSpPr>
        <p:spPr>
          <a:xfrm>
            <a:off x="4007768" y="4935507"/>
            <a:ext cx="4507644" cy="1200329"/>
          </a:xfrm>
          <a:prstGeom prst="rect">
            <a:avLst/>
          </a:prstGeom>
        </p:spPr>
        <p:txBody>
          <a:bodyPr wrap="none">
            <a:spAutoFit/>
          </a:bodyPr>
          <a:lstStyle/>
          <a:p>
            <a:pPr algn="ct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ХРИСТОФОРОС ПЕРРЕВОС </a:t>
            </a:r>
          </a:p>
          <a:p>
            <a:pPr algn="ct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1773-1863</a:t>
            </a:r>
            <a:endParaRPr lang="en-US"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el-GR" sz="2400" b="1" dirty="0">
                <a:solidFill>
                  <a:srgbClr val="002060"/>
                </a:solidFill>
                <a:latin typeface="Times New Roman" panose="02020603050405020304" pitchFamily="18" charset="0"/>
                <a:cs typeface="Times New Roman" panose="02020603050405020304" pitchFamily="18" charset="0"/>
              </a:rPr>
              <a:t>ΧΡΙΣΤΟΦΟΡΟΣ ΠΕΡΡΑΙΒΟΣ</a:t>
            </a:r>
            <a:endParaRPr lang="ru-RU" sz="24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2534497"/>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oannis_Farmakis3">
            <a:extLst>
              <a:ext uri="{FF2B5EF4-FFF2-40B4-BE49-F238E27FC236}">
                <a16:creationId xmlns:a16="http://schemas.microsoft.com/office/drawing/2014/main" id="{795C167F-37AF-4305-8653-63061C71994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11824" y="548680"/>
            <a:ext cx="3168352" cy="425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a:extLst>
              <a:ext uri="{FF2B5EF4-FFF2-40B4-BE49-F238E27FC236}">
                <a16:creationId xmlns:a16="http://schemas.microsoft.com/office/drawing/2014/main" id="{A834B82A-D586-45B3-9817-CE352391925D}"/>
              </a:ext>
            </a:extLst>
          </p:cNvPr>
          <p:cNvSpPr/>
          <p:nvPr/>
        </p:nvSpPr>
        <p:spPr>
          <a:xfrm>
            <a:off x="4170633" y="4803325"/>
            <a:ext cx="3850734" cy="1200329"/>
          </a:xfrm>
          <a:prstGeom prst="rect">
            <a:avLst/>
          </a:prstGeom>
        </p:spPr>
        <p:txBody>
          <a:bodyPr wrap="none">
            <a:spAutoFit/>
          </a:bodyPr>
          <a:lstStyle/>
          <a:p>
            <a:pPr algn="ct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ИОАННИС ФАРМАКИС </a:t>
            </a:r>
          </a:p>
          <a:p>
            <a:pPr algn="ct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1750-1821</a:t>
            </a:r>
            <a:endParaRPr lang="en-US"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el-GR" sz="2400" b="1" dirty="0">
                <a:solidFill>
                  <a:srgbClr val="002060"/>
                </a:solidFill>
                <a:latin typeface="Times New Roman" panose="02020603050405020304" pitchFamily="18" charset="0"/>
                <a:cs typeface="Times New Roman" panose="02020603050405020304" pitchFamily="18" charset="0"/>
              </a:rPr>
              <a:t>ΙΩΑΝΝΗΣ ΦΑΡΜΑΚΗΣ</a:t>
            </a:r>
            <a:endParaRPr lang="ru-RU" sz="24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4491943"/>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RODOKANAKI-1">
            <a:extLst>
              <a:ext uri="{FF2B5EF4-FFF2-40B4-BE49-F238E27FC236}">
                <a16:creationId xmlns:a16="http://schemas.microsoft.com/office/drawing/2014/main" id="{AB8BFEA2-0B5E-43A9-AA1D-6C1223E0F9C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223792" y="548681"/>
            <a:ext cx="3312368" cy="4545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a:extLst>
              <a:ext uri="{FF2B5EF4-FFF2-40B4-BE49-F238E27FC236}">
                <a16:creationId xmlns:a16="http://schemas.microsoft.com/office/drawing/2014/main" id="{04B6CA4B-802E-4E64-AFE9-C970107BF608}"/>
              </a:ext>
            </a:extLst>
          </p:cNvPr>
          <p:cNvSpPr/>
          <p:nvPr/>
        </p:nvSpPr>
        <p:spPr>
          <a:xfrm>
            <a:off x="3787506" y="5229201"/>
            <a:ext cx="4257768" cy="1138773"/>
          </a:xfrm>
          <a:prstGeom prst="rect">
            <a:avLst/>
          </a:prstGeom>
        </p:spPr>
        <p:txBody>
          <a:bodyPr wrap="none">
            <a:spAutoFit/>
          </a:bodyPr>
          <a:lstStyle/>
          <a:p>
            <a:pPr algn="ctr">
              <a:tabLst>
                <a:tab pos="3707130" algn="l"/>
              </a:tabLst>
            </a:pP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Федор Павлович Родоканаки</a:t>
            </a:r>
            <a:endParaRPr lang="en-US"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tabLst>
                <a:tab pos="3707130" algn="l"/>
              </a:tabLst>
            </a:pPr>
            <a:r>
              <a:rPr lang="el-GR" sz="2400" b="1" dirty="0">
                <a:solidFill>
                  <a:srgbClr val="002060"/>
                </a:solidFill>
                <a:latin typeface="Times New Roman" panose="02020603050405020304" pitchFamily="18" charset="0"/>
                <a:cs typeface="Times New Roman" panose="02020603050405020304" pitchFamily="18" charset="0"/>
              </a:rPr>
              <a:t>Θεόδωρος Ροδοκανάκης</a:t>
            </a:r>
            <a:endParaRPr lang="ru-RU" sz="2400" b="1" dirty="0">
              <a:solidFill>
                <a:srgbClr val="002060"/>
              </a:solidFill>
              <a:latin typeface="Times New Roman" panose="02020603050405020304" pitchFamily="18" charset="0"/>
              <a:cs typeface="Times New Roman" panose="02020603050405020304" pitchFamily="18" charset="0"/>
            </a:endParaRPr>
          </a:p>
          <a:p>
            <a:pPr algn="ctr">
              <a:tabLst>
                <a:tab pos="3707130" algn="l"/>
              </a:tabLst>
            </a:pP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1797— 1882</a:t>
            </a:r>
          </a:p>
        </p:txBody>
      </p:sp>
    </p:spTree>
    <p:extLst>
      <p:ext uri="{BB962C8B-B14F-4D97-AF65-F5344CB8AC3E}">
        <p14:creationId xmlns:p14="http://schemas.microsoft.com/office/powerpoint/2010/main" val="267189969"/>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2" descr="http://opeterburge.ru/images/photo_gallery/Dostoprimechatelnosti/002_osobnyaki/00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35560" y="764704"/>
            <a:ext cx="4371070"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Рисунок 1" descr="http://opeterburge.ru/images/article/349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79977" y="3573017"/>
            <a:ext cx="3761631" cy="2819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6672064" y="620688"/>
            <a:ext cx="3347864" cy="2677656"/>
          </a:xfrm>
          <a:prstGeom prst="rect">
            <a:avLst/>
          </a:prstGeom>
        </p:spPr>
        <p:txBody>
          <a:bodyPr wrap="square">
            <a:spAutoFit/>
          </a:bodyPr>
          <a:lstStyle/>
          <a:p>
            <a:r>
              <a:rPr lang="ru-RU" sz="2400" b="1" dirty="0">
                <a:solidFill>
                  <a:srgbClr val="800000"/>
                </a:solidFill>
                <a:latin typeface="Times New Roman" panose="02020603050405020304" pitchFamily="18" charset="0"/>
                <a:ea typeface="Calibri" panose="020F0502020204030204" pitchFamily="34" charset="0"/>
              </a:rPr>
              <a:t>Знаменитый особняк  на Конногвардейском бульваре в центре Санкт-Петербурга, </a:t>
            </a:r>
            <a:r>
              <a:rPr lang="ru-RU" sz="2400" b="1" i="1" dirty="0">
                <a:solidFill>
                  <a:srgbClr val="800000"/>
                </a:solidFill>
                <a:latin typeface="Times New Roman" panose="02020603050405020304" pitchFamily="18" charset="0"/>
                <a:ea typeface="Calibri" panose="020F0502020204030204" pitchFamily="34" charset="0"/>
              </a:rPr>
              <a:t>Дом с маврами</a:t>
            </a:r>
            <a:r>
              <a:rPr lang="ru-RU" sz="2400" b="1" dirty="0">
                <a:solidFill>
                  <a:srgbClr val="800000"/>
                </a:solidFill>
                <a:latin typeface="Times New Roman" panose="02020603050405020304" pitchFamily="18" charset="0"/>
                <a:ea typeface="Calibri" panose="020F0502020204030204" pitchFamily="34" charset="0"/>
              </a:rPr>
              <a:t>, собственность Ф.П. Родоканаки / </a:t>
            </a:r>
            <a:endParaRPr lang="ru-RU" sz="2400" b="1" dirty="0">
              <a:solidFill>
                <a:srgbClr val="800000"/>
              </a:solidFill>
            </a:endParaRPr>
          </a:p>
        </p:txBody>
      </p:sp>
      <p:sp>
        <p:nvSpPr>
          <p:cNvPr id="5" name="Прямоугольник 4"/>
          <p:cNvSpPr/>
          <p:nvPr/>
        </p:nvSpPr>
        <p:spPr>
          <a:xfrm>
            <a:off x="2166399" y="3573016"/>
            <a:ext cx="3456384" cy="2677656"/>
          </a:xfrm>
          <a:prstGeom prst="rect">
            <a:avLst/>
          </a:prstGeom>
        </p:spPr>
        <p:txBody>
          <a:bodyPr wrap="square">
            <a:spAutoFit/>
          </a:bodyPr>
          <a:lstStyle/>
          <a:p>
            <a:r>
              <a:rPr lang="el-GR" sz="2400" b="1" dirty="0">
                <a:solidFill>
                  <a:srgbClr val="000099"/>
                </a:solidFill>
                <a:latin typeface="Times New Roman" panose="02020603050405020304" pitchFamily="18" charset="0"/>
                <a:ea typeface="Calibri" panose="020F0502020204030204" pitchFamily="34" charset="0"/>
              </a:rPr>
              <a:t>Τ</a:t>
            </a:r>
            <a:r>
              <a:rPr lang="ru-RU" sz="2400" b="1" dirty="0">
                <a:solidFill>
                  <a:srgbClr val="000099"/>
                </a:solidFill>
                <a:latin typeface="Times New Roman" panose="02020603050405020304" pitchFamily="18" charset="0"/>
                <a:ea typeface="Calibri" panose="020F0502020204030204" pitchFamily="34" charset="0"/>
              </a:rPr>
              <a:t>ο π</a:t>
            </a:r>
            <a:r>
              <a:rPr lang="ru-RU" sz="2400" b="1" dirty="0" err="1">
                <a:solidFill>
                  <a:srgbClr val="000099"/>
                </a:solidFill>
                <a:latin typeface="Times New Roman" panose="02020603050405020304" pitchFamily="18" charset="0"/>
                <a:ea typeface="Calibri" panose="020F0502020204030204" pitchFamily="34" charset="0"/>
              </a:rPr>
              <a:t>ερίφημο</a:t>
            </a:r>
            <a:r>
              <a:rPr lang="ru-RU" sz="2400" b="1" dirty="0">
                <a:solidFill>
                  <a:srgbClr val="000099"/>
                </a:solidFill>
                <a:latin typeface="Times New Roman" panose="02020603050405020304" pitchFamily="18" charset="0"/>
                <a:ea typeface="Calibri" panose="020F0502020204030204" pitchFamily="34" charset="0"/>
              </a:rPr>
              <a:t> α</a:t>
            </a:r>
            <a:r>
              <a:rPr lang="ru-RU" sz="2400" b="1" dirty="0" err="1">
                <a:solidFill>
                  <a:srgbClr val="000099"/>
                </a:solidFill>
                <a:latin typeface="Times New Roman" panose="02020603050405020304" pitchFamily="18" charset="0"/>
                <a:ea typeface="Calibri" panose="020F0502020204030204" pitchFamily="34" charset="0"/>
              </a:rPr>
              <a:t>νάκτορο</a:t>
            </a:r>
            <a:r>
              <a:rPr lang="ru-RU" sz="2400" b="1" dirty="0">
                <a:solidFill>
                  <a:srgbClr val="000099"/>
                </a:solidFill>
                <a:latin typeface="Times New Roman" panose="02020603050405020304" pitchFamily="18" charset="0"/>
                <a:ea typeface="Calibri" panose="020F0502020204030204" pitchFamily="34" charset="0"/>
              </a:rPr>
              <a:t> </a:t>
            </a:r>
            <a:r>
              <a:rPr lang="ru-RU" sz="2400" b="1" i="1" dirty="0">
                <a:solidFill>
                  <a:srgbClr val="000099"/>
                </a:solidFill>
                <a:latin typeface="Times New Roman" panose="02020603050405020304" pitchFamily="18" charset="0"/>
                <a:ea typeface="Calibri" panose="020F0502020204030204" pitchFamily="34" charset="0"/>
              </a:rPr>
              <a:t>«</a:t>
            </a:r>
            <a:r>
              <a:rPr lang="ru-RU" sz="2400" b="1" i="1" dirty="0" err="1">
                <a:solidFill>
                  <a:srgbClr val="000099"/>
                </a:solidFill>
                <a:latin typeface="Times New Roman" panose="02020603050405020304" pitchFamily="18" charset="0"/>
                <a:ea typeface="Calibri" panose="020F0502020204030204" pitchFamily="34" charset="0"/>
              </a:rPr>
              <a:t>Οίκος</a:t>
            </a:r>
            <a:r>
              <a:rPr lang="ru-RU" sz="2400" b="1" i="1" dirty="0">
                <a:solidFill>
                  <a:srgbClr val="000099"/>
                </a:solidFill>
                <a:latin typeface="Times New Roman" panose="02020603050405020304" pitchFamily="18" charset="0"/>
                <a:ea typeface="Calibri" panose="020F0502020204030204" pitchFamily="34" charset="0"/>
              </a:rPr>
              <a:t> </a:t>
            </a:r>
            <a:r>
              <a:rPr lang="ru-RU" sz="2400" b="1" i="1" dirty="0" err="1">
                <a:solidFill>
                  <a:srgbClr val="000099"/>
                </a:solidFill>
                <a:latin typeface="Times New Roman" panose="02020603050405020304" pitchFamily="18" charset="0"/>
                <a:ea typeface="Calibri" panose="020F0502020204030204" pitchFamily="34" charset="0"/>
              </a:rPr>
              <a:t>με</a:t>
            </a:r>
            <a:r>
              <a:rPr lang="ru-RU" sz="2400" b="1" i="1" dirty="0">
                <a:solidFill>
                  <a:srgbClr val="000099"/>
                </a:solidFill>
                <a:latin typeface="Times New Roman" panose="02020603050405020304" pitchFamily="18" charset="0"/>
                <a:ea typeface="Calibri" panose="020F0502020204030204" pitchFamily="34" charset="0"/>
              </a:rPr>
              <a:t> </a:t>
            </a:r>
            <a:r>
              <a:rPr lang="ru-RU" sz="2400" b="1" i="1" dirty="0" err="1">
                <a:solidFill>
                  <a:srgbClr val="000099"/>
                </a:solidFill>
                <a:latin typeface="Times New Roman" panose="02020603050405020304" pitchFamily="18" charset="0"/>
                <a:ea typeface="Calibri" panose="020F0502020204030204" pitchFamily="34" charset="0"/>
              </a:rPr>
              <a:t>τους</a:t>
            </a:r>
            <a:r>
              <a:rPr lang="ru-RU" sz="2400" b="1" i="1" dirty="0">
                <a:solidFill>
                  <a:srgbClr val="000099"/>
                </a:solidFill>
                <a:latin typeface="Times New Roman" panose="02020603050405020304" pitchFamily="18" charset="0"/>
                <a:ea typeface="Calibri" panose="020F0502020204030204" pitchFamily="34" charset="0"/>
              </a:rPr>
              <a:t> μα</a:t>
            </a:r>
            <a:r>
              <a:rPr lang="ru-RU" sz="2400" b="1" i="1" dirty="0" err="1">
                <a:solidFill>
                  <a:srgbClr val="000099"/>
                </a:solidFill>
                <a:latin typeface="Times New Roman" panose="02020603050405020304" pitchFamily="18" charset="0"/>
                <a:ea typeface="Calibri" panose="020F0502020204030204" pitchFamily="34" charset="0"/>
              </a:rPr>
              <a:t>ύρους</a:t>
            </a:r>
            <a:r>
              <a:rPr lang="ru-RU" sz="2400" b="1" i="1" dirty="0">
                <a:solidFill>
                  <a:srgbClr val="000099"/>
                </a:solidFill>
                <a:latin typeface="Times New Roman" panose="02020603050405020304" pitchFamily="18" charset="0"/>
                <a:ea typeface="Calibri" panose="020F0502020204030204" pitchFamily="34" charset="0"/>
              </a:rPr>
              <a:t>»</a:t>
            </a:r>
            <a:r>
              <a:rPr lang="ru-RU" sz="2400" b="1" dirty="0">
                <a:solidFill>
                  <a:srgbClr val="000099"/>
                </a:solidFill>
                <a:latin typeface="Times New Roman" panose="02020603050405020304" pitchFamily="18" charset="0"/>
                <a:ea typeface="Calibri" panose="020F0502020204030204" pitchFamily="34" charset="0"/>
              </a:rPr>
              <a:t> </a:t>
            </a:r>
            <a:r>
              <a:rPr lang="ru-RU" sz="2400" b="1" dirty="0" err="1">
                <a:solidFill>
                  <a:srgbClr val="000099"/>
                </a:solidFill>
                <a:latin typeface="Times New Roman" panose="02020603050405020304" pitchFamily="18" charset="0"/>
                <a:ea typeface="Calibri" panose="020F0502020204030204" pitchFamily="34" charset="0"/>
              </a:rPr>
              <a:t>στο</a:t>
            </a:r>
            <a:r>
              <a:rPr lang="ru-RU" sz="2400" b="1" dirty="0">
                <a:solidFill>
                  <a:srgbClr val="000099"/>
                </a:solidFill>
                <a:latin typeface="Times New Roman" panose="02020603050405020304" pitchFamily="18" charset="0"/>
                <a:ea typeface="Calibri" panose="020F0502020204030204" pitchFamily="34" charset="0"/>
              </a:rPr>
              <a:t> </a:t>
            </a:r>
            <a:r>
              <a:rPr lang="ru-RU" sz="2400" b="1" dirty="0" err="1">
                <a:solidFill>
                  <a:srgbClr val="000099"/>
                </a:solidFill>
                <a:latin typeface="Times New Roman" panose="02020603050405020304" pitchFamily="18" charset="0"/>
                <a:ea typeface="Calibri" panose="020F0502020204030204" pitchFamily="34" charset="0"/>
              </a:rPr>
              <a:t>κέντρο</a:t>
            </a:r>
            <a:r>
              <a:rPr lang="ru-RU" sz="2400" b="1" dirty="0">
                <a:solidFill>
                  <a:srgbClr val="000099"/>
                </a:solidFill>
                <a:latin typeface="Times New Roman" panose="02020603050405020304" pitchFamily="18" charset="0"/>
                <a:ea typeface="Calibri" panose="020F0502020204030204" pitchFamily="34" charset="0"/>
              </a:rPr>
              <a:t> </a:t>
            </a:r>
            <a:r>
              <a:rPr lang="ru-RU" sz="2400" b="1" dirty="0" err="1">
                <a:solidFill>
                  <a:srgbClr val="000099"/>
                </a:solidFill>
                <a:latin typeface="Times New Roman" panose="02020603050405020304" pitchFamily="18" charset="0"/>
                <a:ea typeface="Calibri" panose="020F0502020204030204" pitchFamily="34" charset="0"/>
              </a:rPr>
              <a:t>της</a:t>
            </a:r>
            <a:r>
              <a:rPr lang="ru-RU" sz="2400" b="1" dirty="0">
                <a:solidFill>
                  <a:srgbClr val="000099"/>
                </a:solidFill>
                <a:latin typeface="Times New Roman" panose="02020603050405020304" pitchFamily="18" charset="0"/>
                <a:ea typeface="Calibri" panose="020F0502020204030204" pitchFamily="34" charset="0"/>
              </a:rPr>
              <a:t> </a:t>
            </a:r>
            <a:r>
              <a:rPr lang="ru-RU" sz="2400" b="1" dirty="0" err="1">
                <a:solidFill>
                  <a:srgbClr val="000099"/>
                </a:solidFill>
                <a:latin typeface="Times New Roman" panose="02020603050405020304" pitchFamily="18" charset="0"/>
                <a:ea typeface="Calibri" panose="020F0502020204030204" pitchFamily="34" charset="0"/>
              </a:rPr>
              <a:t>Αγί</a:t>
            </a:r>
            <a:r>
              <a:rPr lang="ru-RU" sz="2400" b="1" dirty="0">
                <a:solidFill>
                  <a:srgbClr val="000099"/>
                </a:solidFill>
                <a:latin typeface="Times New Roman" panose="02020603050405020304" pitchFamily="18" charset="0"/>
                <a:ea typeface="Calibri" panose="020F0502020204030204" pitchFamily="34" charset="0"/>
              </a:rPr>
              <a:t>ας Πετρούπολης (επί της οδού Krasnogvardeiskyi bulvar), </a:t>
            </a:r>
            <a:r>
              <a:rPr lang="el-GR" sz="2400" b="1" dirty="0">
                <a:solidFill>
                  <a:srgbClr val="000099"/>
                </a:solidFill>
                <a:latin typeface="Times New Roman" panose="02020603050405020304" pitchFamily="18" charset="0"/>
                <a:ea typeface="Calibri" panose="020F0502020204030204" pitchFamily="34" charset="0"/>
              </a:rPr>
              <a:t>ιδιοκτησία Θ</a:t>
            </a:r>
            <a:r>
              <a:rPr lang="ru-RU" sz="2400" b="1" dirty="0">
                <a:solidFill>
                  <a:srgbClr val="000099"/>
                </a:solidFill>
                <a:latin typeface="Times New Roman" panose="02020603050405020304" pitchFamily="18" charset="0"/>
                <a:ea typeface="Calibri" panose="020F0502020204030204" pitchFamily="34" charset="0"/>
              </a:rPr>
              <a:t>. </a:t>
            </a:r>
            <a:r>
              <a:rPr lang="el-GR" sz="2400" b="1" dirty="0">
                <a:solidFill>
                  <a:srgbClr val="000099"/>
                </a:solidFill>
                <a:latin typeface="Times New Roman" panose="02020603050405020304" pitchFamily="18" charset="0"/>
                <a:ea typeface="Calibri" panose="020F0502020204030204" pitchFamily="34" charset="0"/>
              </a:rPr>
              <a:t>Ροδοκανάκη</a:t>
            </a:r>
            <a:r>
              <a:rPr lang="ru-RU" sz="2400" b="1" dirty="0">
                <a:solidFill>
                  <a:srgbClr val="000099"/>
                </a:solidFill>
                <a:latin typeface="Times New Roman" panose="02020603050405020304" pitchFamily="18" charset="0"/>
                <a:ea typeface="Calibri" panose="020F0502020204030204" pitchFamily="34" charset="0"/>
              </a:rPr>
              <a:t>. </a:t>
            </a:r>
            <a:endParaRPr lang="ru-RU" sz="2400" b="1" dirty="0"/>
          </a:p>
        </p:txBody>
      </p:sp>
    </p:spTree>
    <p:extLst>
      <p:ext uri="{BB962C8B-B14F-4D97-AF65-F5344CB8AC3E}">
        <p14:creationId xmlns:p14="http://schemas.microsoft.com/office/powerpoint/2010/main" val="483466234"/>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21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27649" y="548680"/>
            <a:ext cx="6136009"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рямоугольник 11"/>
          <p:cNvSpPr/>
          <p:nvPr/>
        </p:nvSpPr>
        <p:spPr>
          <a:xfrm>
            <a:off x="1991544" y="4365104"/>
            <a:ext cx="8280920" cy="1754326"/>
          </a:xfrm>
          <a:prstGeom prst="rect">
            <a:avLst/>
          </a:prstGeom>
        </p:spPr>
        <p:txBody>
          <a:bodyPr wrap="square">
            <a:spAutoFit/>
          </a:bodyPr>
          <a:lstStyle/>
          <a:p>
            <a:r>
              <a:rPr lang="el-GR" b="1" dirty="0">
                <a:solidFill>
                  <a:srgbClr val="002060"/>
                </a:solidFill>
                <a:latin typeface="Times New Roman" panose="02020603050405020304" pitchFamily="18" charset="0"/>
                <a:cs typeface="Times New Roman" panose="02020603050405020304" pitchFamily="18" charset="0"/>
              </a:rPr>
              <a:t>Απόφοιτοι Ροδοκανάκειου Παρθεναγωγείου Οδησσού, 1915.</a:t>
            </a:r>
          </a:p>
          <a:p>
            <a:endParaRPr lang="el-GR" b="1" dirty="0">
              <a:solidFill>
                <a:srgbClr val="002060"/>
              </a:solidFill>
              <a:latin typeface="Times New Roman" panose="02020603050405020304" pitchFamily="18" charset="0"/>
              <a:cs typeface="Times New Roman" panose="02020603050405020304" pitchFamily="18" charset="0"/>
            </a:endParaRPr>
          </a:p>
          <a:p>
            <a:r>
              <a:rPr lang="el-GR" b="1" dirty="0">
                <a:solidFill>
                  <a:srgbClr val="002060"/>
                </a:solidFill>
                <a:latin typeface="Times New Roman" panose="02020603050405020304" pitchFamily="18" charset="0"/>
                <a:cs typeface="Times New Roman" panose="02020603050405020304" pitchFamily="18" charset="0"/>
              </a:rPr>
              <a:t>[Από το βιβλίο «Ο Ελληνισμός της Ρωσίας και τα 33 χρόνια του εν Αθήναις Σωματείου των εκ Ρωσίας Ελλήνων». Επιμέλεια Ε. Παυλίδου. Αθήναι, 1953.] </a:t>
            </a:r>
            <a:r>
              <a:rPr lang="el-GR" b="1" dirty="0">
                <a:latin typeface="Times New Roman" panose="02020603050405020304" pitchFamily="18" charset="0"/>
                <a:cs typeface="Times New Roman" panose="02020603050405020304" pitchFamily="18" charset="0"/>
              </a:rPr>
              <a:t>/</a:t>
            </a:r>
            <a:r>
              <a:rPr lang="el-GR" b="1" dirty="0">
                <a:solidFill>
                  <a:srgbClr val="C00000"/>
                </a:solidFill>
                <a:latin typeface="Times New Roman" panose="02020603050405020304" pitchFamily="18" charset="0"/>
                <a:cs typeface="Times New Roman" panose="02020603050405020304" pitchFamily="18" charset="0"/>
              </a:rPr>
              <a:t> </a:t>
            </a:r>
            <a:r>
              <a:rPr lang="ru-RU" b="1" dirty="0">
                <a:solidFill>
                  <a:srgbClr val="C00000"/>
                </a:solidFill>
                <a:latin typeface="Times New Roman" panose="02020603050405020304" pitchFamily="18" charset="0"/>
                <a:cs typeface="Times New Roman" panose="02020603050405020304" pitchFamily="18" charset="0"/>
              </a:rPr>
              <a:t>Выпускники </a:t>
            </a:r>
            <a:r>
              <a:rPr lang="ru-RU" b="1" dirty="0" err="1">
                <a:solidFill>
                  <a:srgbClr val="C00000"/>
                </a:solidFill>
                <a:latin typeface="Times New Roman" panose="02020603050405020304" pitchFamily="18" charset="0"/>
                <a:cs typeface="Times New Roman" panose="02020603050405020304" pitchFamily="18" charset="0"/>
              </a:rPr>
              <a:t>Родоканакиевского</a:t>
            </a:r>
            <a:r>
              <a:rPr lang="ru-RU" b="1" dirty="0">
                <a:solidFill>
                  <a:srgbClr val="C00000"/>
                </a:solidFill>
                <a:latin typeface="Times New Roman" panose="02020603050405020304" pitchFamily="18" charset="0"/>
                <a:cs typeface="Times New Roman" panose="02020603050405020304" pitchFamily="18" charset="0"/>
              </a:rPr>
              <a:t> Девичьего Училища. Одесса, 1915 г. Из книги: Эллинизм России, под. ред. Э. </a:t>
            </a:r>
            <a:r>
              <a:rPr lang="ru-RU" b="1" dirty="0" err="1">
                <a:solidFill>
                  <a:srgbClr val="C00000"/>
                </a:solidFill>
                <a:latin typeface="Times New Roman" panose="02020603050405020304" pitchFamily="18" charset="0"/>
                <a:cs typeface="Times New Roman" panose="02020603050405020304" pitchFamily="18" charset="0"/>
              </a:rPr>
              <a:t>Павлидиса</a:t>
            </a:r>
            <a:r>
              <a:rPr lang="ru-RU" b="1" dirty="0">
                <a:solidFill>
                  <a:srgbClr val="C00000"/>
                </a:solidFill>
                <a:latin typeface="Times New Roman" panose="02020603050405020304" pitchFamily="18" charset="0"/>
                <a:cs typeface="Times New Roman" panose="02020603050405020304" pitchFamily="18" charset="0"/>
              </a:rPr>
              <a:t>. Афины, 1953 г.</a:t>
            </a:r>
          </a:p>
        </p:txBody>
      </p:sp>
    </p:spTree>
    <p:extLst>
      <p:ext uri="{BB962C8B-B14F-4D97-AF65-F5344CB8AC3E}">
        <p14:creationId xmlns:p14="http://schemas.microsoft.com/office/powerpoint/2010/main" val="3122111206"/>
      </p:ext>
    </p:extLst>
  </p:cSld>
  <p:clrMapOvr>
    <a:masterClrMapping/>
  </p:clrMapOvr>
  <p:transition advClick="0" advTm="5000">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Рисунок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99657" y="432799"/>
            <a:ext cx="5979147"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991544" y="4465247"/>
            <a:ext cx="8280920" cy="1754326"/>
          </a:xfrm>
          <a:prstGeom prst="rect">
            <a:avLst/>
          </a:prstGeom>
        </p:spPr>
        <p:txBody>
          <a:bodyPr wrap="square">
            <a:spAutoFit/>
          </a:bodyPr>
          <a:lstStyle/>
          <a:p>
            <a:r>
              <a:rPr lang="el-GR" b="1" dirty="0">
                <a:solidFill>
                  <a:srgbClr val="002060"/>
                </a:solidFill>
                <a:latin typeface="Times New Roman" panose="02020603050405020304" pitchFamily="18" charset="0"/>
                <a:cs typeface="Times New Roman" panose="02020603050405020304" pitchFamily="18" charset="0"/>
              </a:rPr>
              <a:t>Εγκαίνια Εκκλησίας Μαρασλείου Γηροκομείου Οδησσού.</a:t>
            </a:r>
          </a:p>
          <a:p>
            <a:endParaRPr lang="el-GR" b="1" dirty="0">
              <a:solidFill>
                <a:srgbClr val="002060"/>
              </a:solidFill>
              <a:latin typeface="Times New Roman" panose="02020603050405020304" pitchFamily="18" charset="0"/>
              <a:cs typeface="Times New Roman" panose="02020603050405020304" pitchFamily="18" charset="0"/>
            </a:endParaRPr>
          </a:p>
          <a:p>
            <a:r>
              <a:rPr lang="el-GR" b="1" dirty="0">
                <a:solidFill>
                  <a:srgbClr val="002060"/>
                </a:solidFill>
                <a:latin typeface="Times New Roman" panose="02020603050405020304" pitchFamily="18" charset="0"/>
                <a:cs typeface="Times New Roman" panose="02020603050405020304" pitchFamily="18" charset="0"/>
              </a:rPr>
              <a:t>[Από το βιβλίο «Ο Ελληνισμός της Ρωσίας και τα 33 χρόνια του εν Αθήναις Σωματείου των εκ Ρωσίας Ελλήνων». Επιμέλεια Ε. Παυλίδου. Αθήναι, 1953. ]/ </a:t>
            </a:r>
            <a:r>
              <a:rPr lang="ru-RU" b="1" dirty="0">
                <a:solidFill>
                  <a:srgbClr val="C00000"/>
                </a:solidFill>
                <a:latin typeface="Times New Roman" panose="02020603050405020304" pitchFamily="18" charset="0"/>
                <a:cs typeface="Times New Roman" panose="02020603050405020304" pitchFamily="18" charset="0"/>
              </a:rPr>
              <a:t>Открытие Храма в Доме Престарелых им. </a:t>
            </a:r>
            <a:r>
              <a:rPr lang="ru-RU" b="1" dirty="0" err="1">
                <a:solidFill>
                  <a:srgbClr val="C00000"/>
                </a:solidFill>
                <a:latin typeface="Times New Roman" panose="02020603050405020304" pitchFamily="18" charset="0"/>
                <a:cs typeface="Times New Roman" panose="02020603050405020304" pitchFamily="18" charset="0"/>
              </a:rPr>
              <a:t>Марисли</a:t>
            </a:r>
            <a:r>
              <a:rPr lang="ru-RU" b="1" dirty="0">
                <a:solidFill>
                  <a:srgbClr val="C00000"/>
                </a:solidFill>
                <a:latin typeface="Times New Roman" panose="02020603050405020304" pitchFamily="18" charset="0"/>
                <a:cs typeface="Times New Roman" panose="02020603050405020304" pitchFamily="18" charset="0"/>
              </a:rPr>
              <a:t> в Одессе. Из книги: Эллинизм России, под. ред. Э. </a:t>
            </a:r>
            <a:r>
              <a:rPr lang="ru-RU" b="1" dirty="0" err="1">
                <a:solidFill>
                  <a:srgbClr val="C00000"/>
                </a:solidFill>
                <a:latin typeface="Times New Roman" panose="02020603050405020304" pitchFamily="18" charset="0"/>
                <a:cs typeface="Times New Roman" panose="02020603050405020304" pitchFamily="18" charset="0"/>
              </a:rPr>
              <a:t>Павлидиса</a:t>
            </a:r>
            <a:r>
              <a:rPr lang="ru-RU" b="1" dirty="0">
                <a:solidFill>
                  <a:srgbClr val="C00000"/>
                </a:solidFill>
                <a:latin typeface="Times New Roman" panose="02020603050405020304" pitchFamily="18" charset="0"/>
                <a:cs typeface="Times New Roman" panose="02020603050405020304" pitchFamily="18" charset="0"/>
              </a:rPr>
              <a:t>. Афины, 1953 г.</a:t>
            </a:r>
          </a:p>
        </p:txBody>
      </p:sp>
    </p:spTree>
    <p:extLst>
      <p:ext uri="{BB962C8B-B14F-4D97-AF65-F5344CB8AC3E}">
        <p14:creationId xmlns:p14="http://schemas.microsoft.com/office/powerpoint/2010/main" val="4255597233"/>
      </p:ext>
    </p:extLst>
  </p:cSld>
  <p:clrMapOvr>
    <a:masterClrMapping/>
  </p:clrMapOvr>
  <p:transition advClick="0" advTm="5000">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Рисунок 178"/>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143672" y="200510"/>
            <a:ext cx="5832648" cy="4380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919536" y="4581128"/>
            <a:ext cx="8424936" cy="1754326"/>
          </a:xfrm>
          <a:prstGeom prst="rect">
            <a:avLst/>
          </a:prstGeom>
        </p:spPr>
        <p:txBody>
          <a:bodyPr wrap="square">
            <a:spAutoFit/>
          </a:bodyPr>
          <a:lstStyle/>
          <a:p>
            <a:r>
              <a:rPr lang="el-GR" b="1" dirty="0">
                <a:solidFill>
                  <a:srgbClr val="002060"/>
                </a:solidFill>
                <a:latin typeface="Times New Roman" panose="02020603050405020304" pitchFamily="18" charset="0"/>
                <a:cs typeface="Times New Roman" panose="02020603050405020304" pitchFamily="18" charset="0"/>
              </a:rPr>
              <a:t>Εκατονταετηρίς της Ελληνικής Εκκλησίας Αγίας Τριάδος Οδησσού, 1906. [Από το βιβλίο «Ο Ελληνισμός της Ρωσίας και τα 33 χρόνια του εν Αθήναις Σωματείου των εκ Ρωσίας Ελλήνων». Επιμέλεια Ε. Παυλίδου. Αθήναι, 1953.]/ </a:t>
            </a:r>
            <a:r>
              <a:rPr lang="ru-RU" b="1" dirty="0">
                <a:solidFill>
                  <a:srgbClr val="C00000"/>
                </a:solidFill>
                <a:latin typeface="Times New Roman" panose="02020603050405020304" pitchFamily="18" charset="0"/>
                <a:cs typeface="Times New Roman" panose="02020603050405020304" pitchFamily="18" charset="0"/>
              </a:rPr>
              <a:t>Торжества по случаю исполнения 100летия греческой церкви Святой </a:t>
            </a:r>
            <a:r>
              <a:rPr lang="ru-RU" b="1" dirty="0" err="1">
                <a:solidFill>
                  <a:srgbClr val="C00000"/>
                </a:solidFill>
                <a:latin typeface="Times New Roman" panose="02020603050405020304" pitchFamily="18" charset="0"/>
                <a:cs typeface="Times New Roman" panose="02020603050405020304" pitchFamily="18" charset="0"/>
              </a:rPr>
              <a:t>Троцы</a:t>
            </a:r>
            <a:r>
              <a:rPr lang="ru-RU" b="1" dirty="0">
                <a:solidFill>
                  <a:srgbClr val="C00000"/>
                </a:solidFill>
                <a:latin typeface="Times New Roman" panose="02020603050405020304" pitchFamily="18" charset="0"/>
                <a:cs typeface="Times New Roman" panose="02020603050405020304" pitchFamily="18" charset="0"/>
              </a:rPr>
              <a:t> в Одессе, 1906 год. Из книги: Эллинизм России, под. ред. Э. </a:t>
            </a:r>
            <a:r>
              <a:rPr lang="ru-RU" b="1" dirty="0" err="1">
                <a:solidFill>
                  <a:srgbClr val="C00000"/>
                </a:solidFill>
                <a:latin typeface="Times New Roman" panose="02020603050405020304" pitchFamily="18" charset="0"/>
                <a:cs typeface="Times New Roman" panose="02020603050405020304" pitchFamily="18" charset="0"/>
              </a:rPr>
              <a:t>Павлидиса</a:t>
            </a:r>
            <a:r>
              <a:rPr lang="ru-RU" b="1" dirty="0">
                <a:solidFill>
                  <a:srgbClr val="C00000"/>
                </a:solidFill>
                <a:latin typeface="Times New Roman" panose="02020603050405020304" pitchFamily="18" charset="0"/>
                <a:cs typeface="Times New Roman" panose="02020603050405020304" pitchFamily="18" charset="0"/>
              </a:rPr>
              <a:t>. Афины, 1953 г.</a:t>
            </a:r>
          </a:p>
          <a:p>
            <a:r>
              <a:rPr lang="ru-RU" b="1" dirty="0"/>
              <a:t> </a:t>
            </a:r>
          </a:p>
        </p:txBody>
      </p:sp>
    </p:spTree>
    <p:extLst>
      <p:ext uri="{BB962C8B-B14F-4D97-AF65-F5344CB8AC3E}">
        <p14:creationId xmlns:p14="http://schemas.microsoft.com/office/powerpoint/2010/main" val="463006389"/>
      </p:ext>
    </p:extLst>
  </p:cSld>
  <p:clrMapOvr>
    <a:masterClrMapping/>
  </p:clrMapOvr>
  <p:transition advClick="0" advTm="5000">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RODOKANAKI-1">
            <a:extLst>
              <a:ext uri="{FF2B5EF4-FFF2-40B4-BE49-F238E27FC236}">
                <a16:creationId xmlns:a16="http://schemas.microsoft.com/office/drawing/2014/main" id="{AB8BFEA2-0B5E-43A9-AA1D-6C1223E0F9C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223792" y="548681"/>
            <a:ext cx="3312368" cy="4545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a:extLst>
              <a:ext uri="{FF2B5EF4-FFF2-40B4-BE49-F238E27FC236}">
                <a16:creationId xmlns:a16="http://schemas.microsoft.com/office/drawing/2014/main" id="{04B6CA4B-802E-4E64-AFE9-C970107BF608}"/>
              </a:ext>
            </a:extLst>
          </p:cNvPr>
          <p:cNvSpPr/>
          <p:nvPr/>
        </p:nvSpPr>
        <p:spPr>
          <a:xfrm>
            <a:off x="3787506" y="5229201"/>
            <a:ext cx="4257768" cy="1138773"/>
          </a:xfrm>
          <a:prstGeom prst="rect">
            <a:avLst/>
          </a:prstGeom>
        </p:spPr>
        <p:txBody>
          <a:bodyPr wrap="none">
            <a:spAutoFit/>
          </a:bodyPr>
          <a:lstStyle/>
          <a:p>
            <a:pPr algn="ctr">
              <a:tabLst>
                <a:tab pos="3707130" algn="l"/>
              </a:tabLst>
            </a:pPr>
            <a:r>
              <a:rPr lang="ru-RU"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rPr>
              <a:t>Федор Павлович Родоканаки</a:t>
            </a:r>
            <a:endParaRPr lang="en-US" sz="2400" b="1" dirty="0">
              <a:solidFill>
                <a:srgbClr val="8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tabLst>
                <a:tab pos="3707130" algn="l"/>
              </a:tabLst>
            </a:pPr>
            <a:r>
              <a:rPr lang="el-GR" sz="2400" b="1" dirty="0">
                <a:solidFill>
                  <a:srgbClr val="002060"/>
                </a:solidFill>
                <a:latin typeface="Times New Roman" panose="02020603050405020304" pitchFamily="18" charset="0"/>
                <a:cs typeface="Times New Roman" panose="02020603050405020304" pitchFamily="18" charset="0"/>
              </a:rPr>
              <a:t>Θεόδωρος Ροδοκανάκης</a:t>
            </a:r>
            <a:endParaRPr lang="ru-RU" sz="2400" b="1" dirty="0">
              <a:solidFill>
                <a:srgbClr val="002060"/>
              </a:solidFill>
              <a:latin typeface="Times New Roman" panose="02020603050405020304" pitchFamily="18" charset="0"/>
              <a:cs typeface="Times New Roman" panose="02020603050405020304" pitchFamily="18" charset="0"/>
            </a:endParaRPr>
          </a:p>
          <a:p>
            <a:pPr algn="ctr">
              <a:tabLst>
                <a:tab pos="3707130" algn="l"/>
              </a:tabLst>
            </a:pP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1797— 1882</a:t>
            </a:r>
          </a:p>
        </p:txBody>
      </p:sp>
    </p:spTree>
    <p:extLst>
      <p:ext uri="{BB962C8B-B14F-4D97-AF65-F5344CB8AC3E}">
        <p14:creationId xmlns:p14="http://schemas.microsoft.com/office/powerpoint/2010/main" val="2004765195"/>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2" descr="http://opeterburge.ru/images/photo_gallery/Dostoprimechatelnosti/002_osobnyaki/00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35560" y="764704"/>
            <a:ext cx="4371070"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Рисунок 1" descr="http://opeterburge.ru/images/article/349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79977" y="3573017"/>
            <a:ext cx="3761631" cy="2819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6672064" y="620688"/>
            <a:ext cx="3347864" cy="2677656"/>
          </a:xfrm>
          <a:prstGeom prst="rect">
            <a:avLst/>
          </a:prstGeom>
        </p:spPr>
        <p:txBody>
          <a:bodyPr wrap="square">
            <a:spAutoFit/>
          </a:bodyPr>
          <a:lstStyle/>
          <a:p>
            <a:r>
              <a:rPr lang="ru-RU" sz="2400" b="1" dirty="0">
                <a:solidFill>
                  <a:srgbClr val="800000"/>
                </a:solidFill>
                <a:latin typeface="Times New Roman" panose="02020603050405020304" pitchFamily="18" charset="0"/>
                <a:ea typeface="Calibri" panose="020F0502020204030204" pitchFamily="34" charset="0"/>
              </a:rPr>
              <a:t>Знаменитый особняк  на Конногвардейском бульваре в центре Санкт-Петербурга, </a:t>
            </a:r>
            <a:r>
              <a:rPr lang="ru-RU" sz="2400" b="1" i="1" dirty="0">
                <a:solidFill>
                  <a:srgbClr val="800000"/>
                </a:solidFill>
                <a:latin typeface="Times New Roman" panose="02020603050405020304" pitchFamily="18" charset="0"/>
                <a:ea typeface="Calibri" panose="020F0502020204030204" pitchFamily="34" charset="0"/>
              </a:rPr>
              <a:t>Дом с маврами</a:t>
            </a:r>
            <a:r>
              <a:rPr lang="ru-RU" sz="2400" b="1" dirty="0">
                <a:solidFill>
                  <a:srgbClr val="800000"/>
                </a:solidFill>
                <a:latin typeface="Times New Roman" panose="02020603050405020304" pitchFamily="18" charset="0"/>
                <a:ea typeface="Calibri" panose="020F0502020204030204" pitchFamily="34" charset="0"/>
              </a:rPr>
              <a:t>, собственность Ф.П. Родоканаки / </a:t>
            </a:r>
            <a:endParaRPr lang="ru-RU" sz="2400" b="1" dirty="0">
              <a:solidFill>
                <a:srgbClr val="800000"/>
              </a:solidFill>
            </a:endParaRPr>
          </a:p>
        </p:txBody>
      </p:sp>
      <p:sp>
        <p:nvSpPr>
          <p:cNvPr id="5" name="Прямоугольник 4"/>
          <p:cNvSpPr/>
          <p:nvPr/>
        </p:nvSpPr>
        <p:spPr>
          <a:xfrm>
            <a:off x="2166399" y="3573016"/>
            <a:ext cx="3456384" cy="2677656"/>
          </a:xfrm>
          <a:prstGeom prst="rect">
            <a:avLst/>
          </a:prstGeom>
        </p:spPr>
        <p:txBody>
          <a:bodyPr wrap="square">
            <a:spAutoFit/>
          </a:bodyPr>
          <a:lstStyle/>
          <a:p>
            <a:r>
              <a:rPr lang="el-GR" sz="2400" b="1" dirty="0">
                <a:solidFill>
                  <a:srgbClr val="000099"/>
                </a:solidFill>
                <a:latin typeface="Times New Roman" panose="02020603050405020304" pitchFamily="18" charset="0"/>
                <a:ea typeface="Calibri" panose="020F0502020204030204" pitchFamily="34" charset="0"/>
              </a:rPr>
              <a:t>Τ</a:t>
            </a:r>
            <a:r>
              <a:rPr lang="ru-RU" sz="2400" b="1" dirty="0">
                <a:solidFill>
                  <a:srgbClr val="000099"/>
                </a:solidFill>
                <a:latin typeface="Times New Roman" panose="02020603050405020304" pitchFamily="18" charset="0"/>
                <a:ea typeface="Calibri" panose="020F0502020204030204" pitchFamily="34" charset="0"/>
              </a:rPr>
              <a:t>ο π</a:t>
            </a:r>
            <a:r>
              <a:rPr lang="ru-RU" sz="2400" b="1" dirty="0" err="1">
                <a:solidFill>
                  <a:srgbClr val="000099"/>
                </a:solidFill>
                <a:latin typeface="Times New Roman" panose="02020603050405020304" pitchFamily="18" charset="0"/>
                <a:ea typeface="Calibri" panose="020F0502020204030204" pitchFamily="34" charset="0"/>
              </a:rPr>
              <a:t>ερίφημο</a:t>
            </a:r>
            <a:r>
              <a:rPr lang="ru-RU" sz="2400" b="1" dirty="0">
                <a:solidFill>
                  <a:srgbClr val="000099"/>
                </a:solidFill>
                <a:latin typeface="Times New Roman" panose="02020603050405020304" pitchFamily="18" charset="0"/>
                <a:ea typeface="Calibri" panose="020F0502020204030204" pitchFamily="34" charset="0"/>
              </a:rPr>
              <a:t> α</a:t>
            </a:r>
            <a:r>
              <a:rPr lang="ru-RU" sz="2400" b="1" dirty="0" err="1">
                <a:solidFill>
                  <a:srgbClr val="000099"/>
                </a:solidFill>
                <a:latin typeface="Times New Roman" panose="02020603050405020304" pitchFamily="18" charset="0"/>
                <a:ea typeface="Calibri" panose="020F0502020204030204" pitchFamily="34" charset="0"/>
              </a:rPr>
              <a:t>νάκτορο</a:t>
            </a:r>
            <a:r>
              <a:rPr lang="ru-RU" sz="2400" b="1" dirty="0">
                <a:solidFill>
                  <a:srgbClr val="000099"/>
                </a:solidFill>
                <a:latin typeface="Times New Roman" panose="02020603050405020304" pitchFamily="18" charset="0"/>
                <a:ea typeface="Calibri" panose="020F0502020204030204" pitchFamily="34" charset="0"/>
              </a:rPr>
              <a:t> </a:t>
            </a:r>
            <a:r>
              <a:rPr lang="ru-RU" sz="2400" b="1" i="1" dirty="0">
                <a:solidFill>
                  <a:srgbClr val="000099"/>
                </a:solidFill>
                <a:latin typeface="Times New Roman" panose="02020603050405020304" pitchFamily="18" charset="0"/>
                <a:ea typeface="Calibri" panose="020F0502020204030204" pitchFamily="34" charset="0"/>
              </a:rPr>
              <a:t>«</a:t>
            </a:r>
            <a:r>
              <a:rPr lang="ru-RU" sz="2400" b="1" i="1" dirty="0" err="1">
                <a:solidFill>
                  <a:srgbClr val="000099"/>
                </a:solidFill>
                <a:latin typeface="Times New Roman" panose="02020603050405020304" pitchFamily="18" charset="0"/>
                <a:ea typeface="Calibri" panose="020F0502020204030204" pitchFamily="34" charset="0"/>
              </a:rPr>
              <a:t>Οίκος</a:t>
            </a:r>
            <a:r>
              <a:rPr lang="ru-RU" sz="2400" b="1" i="1" dirty="0">
                <a:solidFill>
                  <a:srgbClr val="000099"/>
                </a:solidFill>
                <a:latin typeface="Times New Roman" panose="02020603050405020304" pitchFamily="18" charset="0"/>
                <a:ea typeface="Calibri" panose="020F0502020204030204" pitchFamily="34" charset="0"/>
              </a:rPr>
              <a:t> </a:t>
            </a:r>
            <a:r>
              <a:rPr lang="ru-RU" sz="2400" b="1" i="1" dirty="0" err="1">
                <a:solidFill>
                  <a:srgbClr val="000099"/>
                </a:solidFill>
                <a:latin typeface="Times New Roman" panose="02020603050405020304" pitchFamily="18" charset="0"/>
                <a:ea typeface="Calibri" panose="020F0502020204030204" pitchFamily="34" charset="0"/>
              </a:rPr>
              <a:t>με</a:t>
            </a:r>
            <a:r>
              <a:rPr lang="ru-RU" sz="2400" b="1" i="1" dirty="0">
                <a:solidFill>
                  <a:srgbClr val="000099"/>
                </a:solidFill>
                <a:latin typeface="Times New Roman" panose="02020603050405020304" pitchFamily="18" charset="0"/>
                <a:ea typeface="Calibri" panose="020F0502020204030204" pitchFamily="34" charset="0"/>
              </a:rPr>
              <a:t> </a:t>
            </a:r>
            <a:r>
              <a:rPr lang="ru-RU" sz="2400" b="1" i="1" dirty="0" err="1">
                <a:solidFill>
                  <a:srgbClr val="000099"/>
                </a:solidFill>
                <a:latin typeface="Times New Roman" panose="02020603050405020304" pitchFamily="18" charset="0"/>
                <a:ea typeface="Calibri" panose="020F0502020204030204" pitchFamily="34" charset="0"/>
              </a:rPr>
              <a:t>τους</a:t>
            </a:r>
            <a:r>
              <a:rPr lang="ru-RU" sz="2400" b="1" i="1" dirty="0">
                <a:solidFill>
                  <a:srgbClr val="000099"/>
                </a:solidFill>
                <a:latin typeface="Times New Roman" panose="02020603050405020304" pitchFamily="18" charset="0"/>
                <a:ea typeface="Calibri" panose="020F0502020204030204" pitchFamily="34" charset="0"/>
              </a:rPr>
              <a:t> μα</a:t>
            </a:r>
            <a:r>
              <a:rPr lang="ru-RU" sz="2400" b="1" i="1" dirty="0" err="1">
                <a:solidFill>
                  <a:srgbClr val="000099"/>
                </a:solidFill>
                <a:latin typeface="Times New Roman" panose="02020603050405020304" pitchFamily="18" charset="0"/>
                <a:ea typeface="Calibri" panose="020F0502020204030204" pitchFamily="34" charset="0"/>
              </a:rPr>
              <a:t>ύρους</a:t>
            </a:r>
            <a:r>
              <a:rPr lang="ru-RU" sz="2400" b="1" i="1" dirty="0">
                <a:solidFill>
                  <a:srgbClr val="000099"/>
                </a:solidFill>
                <a:latin typeface="Times New Roman" panose="02020603050405020304" pitchFamily="18" charset="0"/>
                <a:ea typeface="Calibri" panose="020F0502020204030204" pitchFamily="34" charset="0"/>
              </a:rPr>
              <a:t>»</a:t>
            </a:r>
            <a:r>
              <a:rPr lang="ru-RU" sz="2400" b="1" dirty="0">
                <a:solidFill>
                  <a:srgbClr val="000099"/>
                </a:solidFill>
                <a:latin typeface="Times New Roman" panose="02020603050405020304" pitchFamily="18" charset="0"/>
                <a:ea typeface="Calibri" panose="020F0502020204030204" pitchFamily="34" charset="0"/>
              </a:rPr>
              <a:t> </a:t>
            </a:r>
            <a:r>
              <a:rPr lang="ru-RU" sz="2400" b="1" dirty="0" err="1">
                <a:solidFill>
                  <a:srgbClr val="000099"/>
                </a:solidFill>
                <a:latin typeface="Times New Roman" panose="02020603050405020304" pitchFamily="18" charset="0"/>
                <a:ea typeface="Calibri" panose="020F0502020204030204" pitchFamily="34" charset="0"/>
              </a:rPr>
              <a:t>στο</a:t>
            </a:r>
            <a:r>
              <a:rPr lang="ru-RU" sz="2400" b="1" dirty="0">
                <a:solidFill>
                  <a:srgbClr val="000099"/>
                </a:solidFill>
                <a:latin typeface="Times New Roman" panose="02020603050405020304" pitchFamily="18" charset="0"/>
                <a:ea typeface="Calibri" panose="020F0502020204030204" pitchFamily="34" charset="0"/>
              </a:rPr>
              <a:t> </a:t>
            </a:r>
            <a:r>
              <a:rPr lang="ru-RU" sz="2400" b="1" dirty="0" err="1">
                <a:solidFill>
                  <a:srgbClr val="000099"/>
                </a:solidFill>
                <a:latin typeface="Times New Roman" panose="02020603050405020304" pitchFamily="18" charset="0"/>
                <a:ea typeface="Calibri" panose="020F0502020204030204" pitchFamily="34" charset="0"/>
              </a:rPr>
              <a:t>κέντρο</a:t>
            </a:r>
            <a:r>
              <a:rPr lang="ru-RU" sz="2400" b="1" dirty="0">
                <a:solidFill>
                  <a:srgbClr val="000099"/>
                </a:solidFill>
                <a:latin typeface="Times New Roman" panose="02020603050405020304" pitchFamily="18" charset="0"/>
                <a:ea typeface="Calibri" panose="020F0502020204030204" pitchFamily="34" charset="0"/>
              </a:rPr>
              <a:t> </a:t>
            </a:r>
            <a:r>
              <a:rPr lang="ru-RU" sz="2400" b="1" dirty="0" err="1">
                <a:solidFill>
                  <a:srgbClr val="000099"/>
                </a:solidFill>
                <a:latin typeface="Times New Roman" panose="02020603050405020304" pitchFamily="18" charset="0"/>
                <a:ea typeface="Calibri" panose="020F0502020204030204" pitchFamily="34" charset="0"/>
              </a:rPr>
              <a:t>της</a:t>
            </a:r>
            <a:r>
              <a:rPr lang="ru-RU" sz="2400" b="1" dirty="0">
                <a:solidFill>
                  <a:srgbClr val="000099"/>
                </a:solidFill>
                <a:latin typeface="Times New Roman" panose="02020603050405020304" pitchFamily="18" charset="0"/>
                <a:ea typeface="Calibri" panose="020F0502020204030204" pitchFamily="34" charset="0"/>
              </a:rPr>
              <a:t> </a:t>
            </a:r>
            <a:r>
              <a:rPr lang="ru-RU" sz="2400" b="1" dirty="0" err="1">
                <a:solidFill>
                  <a:srgbClr val="000099"/>
                </a:solidFill>
                <a:latin typeface="Times New Roman" panose="02020603050405020304" pitchFamily="18" charset="0"/>
                <a:ea typeface="Calibri" panose="020F0502020204030204" pitchFamily="34" charset="0"/>
              </a:rPr>
              <a:t>Αγί</a:t>
            </a:r>
            <a:r>
              <a:rPr lang="ru-RU" sz="2400" b="1" dirty="0">
                <a:solidFill>
                  <a:srgbClr val="000099"/>
                </a:solidFill>
                <a:latin typeface="Times New Roman" panose="02020603050405020304" pitchFamily="18" charset="0"/>
                <a:ea typeface="Calibri" panose="020F0502020204030204" pitchFamily="34" charset="0"/>
              </a:rPr>
              <a:t>ας Πετρούπολης (επί της οδού Krasnogvardeiskyi bulvar), </a:t>
            </a:r>
            <a:r>
              <a:rPr lang="el-GR" sz="2400" b="1" dirty="0">
                <a:solidFill>
                  <a:srgbClr val="000099"/>
                </a:solidFill>
                <a:latin typeface="Times New Roman" panose="02020603050405020304" pitchFamily="18" charset="0"/>
                <a:ea typeface="Calibri" panose="020F0502020204030204" pitchFamily="34" charset="0"/>
              </a:rPr>
              <a:t>ιδιοκτησία Θ</a:t>
            </a:r>
            <a:r>
              <a:rPr lang="ru-RU" sz="2400" b="1" dirty="0">
                <a:solidFill>
                  <a:srgbClr val="000099"/>
                </a:solidFill>
                <a:latin typeface="Times New Roman" panose="02020603050405020304" pitchFamily="18" charset="0"/>
                <a:ea typeface="Calibri" panose="020F0502020204030204" pitchFamily="34" charset="0"/>
              </a:rPr>
              <a:t>. </a:t>
            </a:r>
            <a:r>
              <a:rPr lang="el-GR" sz="2400" b="1" dirty="0">
                <a:solidFill>
                  <a:srgbClr val="000099"/>
                </a:solidFill>
                <a:latin typeface="Times New Roman" panose="02020603050405020304" pitchFamily="18" charset="0"/>
                <a:ea typeface="Calibri" panose="020F0502020204030204" pitchFamily="34" charset="0"/>
              </a:rPr>
              <a:t>Ροδοκανάκη</a:t>
            </a:r>
            <a:r>
              <a:rPr lang="ru-RU" sz="2400" b="1" dirty="0">
                <a:solidFill>
                  <a:srgbClr val="000099"/>
                </a:solidFill>
                <a:latin typeface="Times New Roman" panose="02020603050405020304" pitchFamily="18" charset="0"/>
                <a:ea typeface="Calibri" panose="020F0502020204030204" pitchFamily="34" charset="0"/>
              </a:rPr>
              <a:t>. </a:t>
            </a:r>
            <a:endParaRPr lang="ru-RU" sz="2400" b="1" dirty="0"/>
          </a:p>
        </p:txBody>
      </p:sp>
    </p:spTree>
    <p:extLst>
      <p:ext uri="{BB962C8B-B14F-4D97-AF65-F5344CB8AC3E}">
        <p14:creationId xmlns:p14="http://schemas.microsoft.com/office/powerpoint/2010/main" val="1857653577"/>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Click="0" advTm="5000">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21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27649" y="548680"/>
            <a:ext cx="6136009"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рямоугольник 11"/>
          <p:cNvSpPr/>
          <p:nvPr/>
        </p:nvSpPr>
        <p:spPr>
          <a:xfrm>
            <a:off x="1991544" y="4365104"/>
            <a:ext cx="8280920" cy="1754326"/>
          </a:xfrm>
          <a:prstGeom prst="rect">
            <a:avLst/>
          </a:prstGeom>
        </p:spPr>
        <p:txBody>
          <a:bodyPr wrap="square">
            <a:spAutoFit/>
          </a:bodyPr>
          <a:lstStyle/>
          <a:p>
            <a:r>
              <a:rPr lang="el-GR" b="1" dirty="0">
                <a:solidFill>
                  <a:srgbClr val="002060"/>
                </a:solidFill>
                <a:latin typeface="Times New Roman" panose="02020603050405020304" pitchFamily="18" charset="0"/>
                <a:cs typeface="Times New Roman" panose="02020603050405020304" pitchFamily="18" charset="0"/>
              </a:rPr>
              <a:t>Απόφοιτοι Ροδοκανάκειου Παρθεναγωγείου Οδησσού, 1915.</a:t>
            </a:r>
          </a:p>
          <a:p>
            <a:endParaRPr lang="el-GR" b="1" dirty="0">
              <a:solidFill>
                <a:srgbClr val="002060"/>
              </a:solidFill>
              <a:latin typeface="Times New Roman" panose="02020603050405020304" pitchFamily="18" charset="0"/>
              <a:cs typeface="Times New Roman" panose="02020603050405020304" pitchFamily="18" charset="0"/>
            </a:endParaRPr>
          </a:p>
          <a:p>
            <a:r>
              <a:rPr lang="el-GR" b="1" dirty="0">
                <a:solidFill>
                  <a:srgbClr val="002060"/>
                </a:solidFill>
                <a:latin typeface="Times New Roman" panose="02020603050405020304" pitchFamily="18" charset="0"/>
                <a:cs typeface="Times New Roman" panose="02020603050405020304" pitchFamily="18" charset="0"/>
              </a:rPr>
              <a:t>[Από το βιβλίο «Ο Ελληνισμός της Ρωσίας και τα 33 χρόνια του εν Αθήναις Σωματείου των εκ Ρωσίας Ελλήνων». Επιμέλεια Ε. Παυλίδου. Αθήναι, 1953.] </a:t>
            </a:r>
            <a:r>
              <a:rPr lang="el-GR" b="1" dirty="0">
                <a:latin typeface="Times New Roman" panose="02020603050405020304" pitchFamily="18" charset="0"/>
                <a:cs typeface="Times New Roman" panose="02020603050405020304" pitchFamily="18" charset="0"/>
              </a:rPr>
              <a:t>/</a:t>
            </a:r>
            <a:r>
              <a:rPr lang="el-GR" b="1" dirty="0">
                <a:solidFill>
                  <a:srgbClr val="C00000"/>
                </a:solidFill>
                <a:latin typeface="Times New Roman" panose="02020603050405020304" pitchFamily="18" charset="0"/>
                <a:cs typeface="Times New Roman" panose="02020603050405020304" pitchFamily="18" charset="0"/>
              </a:rPr>
              <a:t> </a:t>
            </a:r>
            <a:r>
              <a:rPr lang="ru-RU" b="1" dirty="0">
                <a:solidFill>
                  <a:srgbClr val="C00000"/>
                </a:solidFill>
                <a:latin typeface="Times New Roman" panose="02020603050405020304" pitchFamily="18" charset="0"/>
                <a:cs typeface="Times New Roman" panose="02020603050405020304" pitchFamily="18" charset="0"/>
              </a:rPr>
              <a:t>Выпускники </a:t>
            </a:r>
            <a:r>
              <a:rPr lang="ru-RU" b="1" dirty="0" err="1">
                <a:solidFill>
                  <a:srgbClr val="C00000"/>
                </a:solidFill>
                <a:latin typeface="Times New Roman" panose="02020603050405020304" pitchFamily="18" charset="0"/>
                <a:cs typeface="Times New Roman" panose="02020603050405020304" pitchFamily="18" charset="0"/>
              </a:rPr>
              <a:t>Родоканакиевского</a:t>
            </a:r>
            <a:r>
              <a:rPr lang="ru-RU" b="1" dirty="0">
                <a:solidFill>
                  <a:srgbClr val="C00000"/>
                </a:solidFill>
                <a:latin typeface="Times New Roman" panose="02020603050405020304" pitchFamily="18" charset="0"/>
                <a:cs typeface="Times New Roman" panose="02020603050405020304" pitchFamily="18" charset="0"/>
              </a:rPr>
              <a:t> Девичьего Училища. Одесса, 1915 г. Из книги: Эллинизм России, под. ред. Э. </a:t>
            </a:r>
            <a:r>
              <a:rPr lang="ru-RU" b="1" dirty="0" err="1">
                <a:solidFill>
                  <a:srgbClr val="C00000"/>
                </a:solidFill>
                <a:latin typeface="Times New Roman" panose="02020603050405020304" pitchFamily="18" charset="0"/>
                <a:cs typeface="Times New Roman" panose="02020603050405020304" pitchFamily="18" charset="0"/>
              </a:rPr>
              <a:t>Павлидиса</a:t>
            </a:r>
            <a:r>
              <a:rPr lang="ru-RU" b="1" dirty="0">
                <a:solidFill>
                  <a:srgbClr val="C00000"/>
                </a:solidFill>
                <a:latin typeface="Times New Roman" panose="02020603050405020304" pitchFamily="18" charset="0"/>
                <a:cs typeface="Times New Roman" panose="02020603050405020304" pitchFamily="18" charset="0"/>
              </a:rPr>
              <a:t>. Афины, 1953 г.</a:t>
            </a:r>
          </a:p>
        </p:txBody>
      </p:sp>
    </p:spTree>
    <p:extLst>
      <p:ext uri="{BB962C8B-B14F-4D97-AF65-F5344CB8AC3E}">
        <p14:creationId xmlns:p14="http://schemas.microsoft.com/office/powerpoint/2010/main" val="2569133069"/>
      </p:ext>
    </p:extLst>
  </p:cSld>
  <p:clrMapOvr>
    <a:masterClrMapping/>
  </p:clrMapOvr>
  <p:transition advClick="0" advTm="5000">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Рисунок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27649" y="404664"/>
            <a:ext cx="5979147"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991544" y="4465247"/>
            <a:ext cx="8280920" cy="1754326"/>
          </a:xfrm>
          <a:prstGeom prst="rect">
            <a:avLst/>
          </a:prstGeom>
        </p:spPr>
        <p:txBody>
          <a:bodyPr wrap="square">
            <a:spAutoFit/>
          </a:bodyPr>
          <a:lstStyle/>
          <a:p>
            <a:r>
              <a:rPr lang="el-GR" b="1" dirty="0">
                <a:solidFill>
                  <a:srgbClr val="002060"/>
                </a:solidFill>
                <a:latin typeface="Times New Roman" panose="02020603050405020304" pitchFamily="18" charset="0"/>
                <a:cs typeface="Times New Roman" panose="02020603050405020304" pitchFamily="18" charset="0"/>
              </a:rPr>
              <a:t>Εγκαίνια Εκκλησίας Μαρασλείου Γηροκομείου Οδησσού.</a:t>
            </a:r>
          </a:p>
          <a:p>
            <a:endParaRPr lang="el-GR" b="1" dirty="0">
              <a:solidFill>
                <a:srgbClr val="002060"/>
              </a:solidFill>
              <a:latin typeface="Times New Roman" panose="02020603050405020304" pitchFamily="18" charset="0"/>
              <a:cs typeface="Times New Roman" panose="02020603050405020304" pitchFamily="18" charset="0"/>
            </a:endParaRPr>
          </a:p>
          <a:p>
            <a:r>
              <a:rPr lang="el-GR" b="1" dirty="0">
                <a:solidFill>
                  <a:srgbClr val="002060"/>
                </a:solidFill>
                <a:latin typeface="Times New Roman" panose="02020603050405020304" pitchFamily="18" charset="0"/>
                <a:cs typeface="Times New Roman" panose="02020603050405020304" pitchFamily="18" charset="0"/>
              </a:rPr>
              <a:t>[Από το βιβλίο «Ο Ελληνισμός της Ρωσίας και τα 33 χρόνια του εν Αθήναις Σωματείου των εκ Ρωσίας Ελλήνων». Επιμέλεια Ε. Παυλίδου. Αθήναι, 1953. ]/ </a:t>
            </a:r>
            <a:r>
              <a:rPr lang="ru-RU" b="1" dirty="0">
                <a:solidFill>
                  <a:srgbClr val="C00000"/>
                </a:solidFill>
                <a:latin typeface="Times New Roman" panose="02020603050405020304" pitchFamily="18" charset="0"/>
                <a:cs typeface="Times New Roman" panose="02020603050405020304" pitchFamily="18" charset="0"/>
              </a:rPr>
              <a:t>Открытие Храма в Доме Престарелых им. </a:t>
            </a:r>
            <a:r>
              <a:rPr lang="ru-RU" b="1" dirty="0" err="1">
                <a:solidFill>
                  <a:srgbClr val="C00000"/>
                </a:solidFill>
                <a:latin typeface="Times New Roman" panose="02020603050405020304" pitchFamily="18" charset="0"/>
                <a:cs typeface="Times New Roman" panose="02020603050405020304" pitchFamily="18" charset="0"/>
              </a:rPr>
              <a:t>Марисли</a:t>
            </a:r>
            <a:r>
              <a:rPr lang="ru-RU" b="1" dirty="0">
                <a:solidFill>
                  <a:srgbClr val="C00000"/>
                </a:solidFill>
                <a:latin typeface="Times New Roman" panose="02020603050405020304" pitchFamily="18" charset="0"/>
                <a:cs typeface="Times New Roman" panose="02020603050405020304" pitchFamily="18" charset="0"/>
              </a:rPr>
              <a:t> в Одессе. Из книги: Эллинизм России, под. ред. Э. </a:t>
            </a:r>
            <a:r>
              <a:rPr lang="ru-RU" b="1" dirty="0" err="1">
                <a:solidFill>
                  <a:srgbClr val="C00000"/>
                </a:solidFill>
                <a:latin typeface="Times New Roman" panose="02020603050405020304" pitchFamily="18" charset="0"/>
                <a:cs typeface="Times New Roman" panose="02020603050405020304" pitchFamily="18" charset="0"/>
              </a:rPr>
              <a:t>Павлидиса</a:t>
            </a:r>
            <a:r>
              <a:rPr lang="ru-RU" b="1" dirty="0">
                <a:solidFill>
                  <a:srgbClr val="C00000"/>
                </a:solidFill>
                <a:latin typeface="Times New Roman" panose="02020603050405020304" pitchFamily="18" charset="0"/>
                <a:cs typeface="Times New Roman" panose="02020603050405020304" pitchFamily="18" charset="0"/>
              </a:rPr>
              <a:t>. Афины, 1953 г.</a:t>
            </a:r>
          </a:p>
        </p:txBody>
      </p:sp>
    </p:spTree>
    <p:extLst>
      <p:ext uri="{BB962C8B-B14F-4D97-AF65-F5344CB8AC3E}">
        <p14:creationId xmlns:p14="http://schemas.microsoft.com/office/powerpoint/2010/main" val="1276336721"/>
      </p:ext>
    </p:extLst>
  </p:cSld>
  <p:clrMapOvr>
    <a:masterClrMapping/>
  </p:clrMapOvr>
  <p:transition advClick="0" advTm="5000">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Рисунок 178"/>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143672" y="200510"/>
            <a:ext cx="5832648" cy="4380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1919536" y="4581128"/>
            <a:ext cx="8424936" cy="1754326"/>
          </a:xfrm>
          <a:prstGeom prst="rect">
            <a:avLst/>
          </a:prstGeom>
        </p:spPr>
        <p:txBody>
          <a:bodyPr wrap="square">
            <a:spAutoFit/>
          </a:bodyPr>
          <a:lstStyle/>
          <a:p>
            <a:r>
              <a:rPr lang="el-GR" b="1" dirty="0">
                <a:solidFill>
                  <a:srgbClr val="002060"/>
                </a:solidFill>
                <a:latin typeface="Times New Roman" panose="02020603050405020304" pitchFamily="18" charset="0"/>
                <a:cs typeface="Times New Roman" panose="02020603050405020304" pitchFamily="18" charset="0"/>
              </a:rPr>
              <a:t>Εκατονταετηρίς της Ελληνικής Εκκλησίας Αγίας Τριάδος Οδησσού, 1906. [Από το βιβλίο «Ο Ελληνισμός της Ρωσίας και τα 33 χρόνια του εν Αθήναις Σωματείου των εκ Ρωσίας Ελλήνων». Επιμέλεια Ε. Παυλίδου. Αθήναι, 1953.]/ </a:t>
            </a:r>
            <a:r>
              <a:rPr lang="ru-RU" b="1" dirty="0">
                <a:solidFill>
                  <a:srgbClr val="C00000"/>
                </a:solidFill>
                <a:latin typeface="Times New Roman" panose="02020603050405020304" pitchFamily="18" charset="0"/>
                <a:cs typeface="Times New Roman" panose="02020603050405020304" pitchFamily="18" charset="0"/>
              </a:rPr>
              <a:t>Торжества по случаю исполнения 100летия греческой церкви Святой </a:t>
            </a:r>
            <a:r>
              <a:rPr lang="ru-RU" b="1" dirty="0" err="1">
                <a:solidFill>
                  <a:srgbClr val="C00000"/>
                </a:solidFill>
                <a:latin typeface="Times New Roman" panose="02020603050405020304" pitchFamily="18" charset="0"/>
                <a:cs typeface="Times New Roman" panose="02020603050405020304" pitchFamily="18" charset="0"/>
              </a:rPr>
              <a:t>Троцы</a:t>
            </a:r>
            <a:r>
              <a:rPr lang="ru-RU" b="1" dirty="0">
                <a:solidFill>
                  <a:srgbClr val="C00000"/>
                </a:solidFill>
                <a:latin typeface="Times New Roman" panose="02020603050405020304" pitchFamily="18" charset="0"/>
                <a:cs typeface="Times New Roman" panose="02020603050405020304" pitchFamily="18" charset="0"/>
              </a:rPr>
              <a:t> в Одессе, 1906 год. Из книги: Эллинизм России, под. ред. Э. </a:t>
            </a:r>
            <a:r>
              <a:rPr lang="ru-RU" b="1" dirty="0" err="1">
                <a:solidFill>
                  <a:srgbClr val="C00000"/>
                </a:solidFill>
                <a:latin typeface="Times New Roman" panose="02020603050405020304" pitchFamily="18" charset="0"/>
                <a:cs typeface="Times New Roman" panose="02020603050405020304" pitchFamily="18" charset="0"/>
              </a:rPr>
              <a:t>Павлидиса</a:t>
            </a:r>
            <a:r>
              <a:rPr lang="ru-RU" b="1" dirty="0">
                <a:solidFill>
                  <a:srgbClr val="C00000"/>
                </a:solidFill>
                <a:latin typeface="Times New Roman" panose="02020603050405020304" pitchFamily="18" charset="0"/>
                <a:cs typeface="Times New Roman" panose="02020603050405020304" pitchFamily="18" charset="0"/>
              </a:rPr>
              <a:t>. Афины, 1953 г.</a:t>
            </a:r>
          </a:p>
          <a:p>
            <a:r>
              <a:rPr lang="ru-RU" b="1" dirty="0"/>
              <a:t> </a:t>
            </a:r>
          </a:p>
        </p:txBody>
      </p:sp>
    </p:spTree>
    <p:extLst>
      <p:ext uri="{BB962C8B-B14F-4D97-AF65-F5344CB8AC3E}">
        <p14:creationId xmlns:p14="http://schemas.microsoft.com/office/powerpoint/2010/main" val="3415975578"/>
      </p:ext>
    </p:extLst>
  </p:cSld>
  <p:clrMapOvr>
    <a:masterClrMapping/>
  </p:clrMapOvr>
  <p:transition advClick="0" advTm="5000">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24839" y="3450220"/>
            <a:ext cx="8577943" cy="2062103"/>
          </a:xfrm>
          <a:prstGeom prst="rect">
            <a:avLst/>
          </a:prstGeom>
        </p:spPr>
        <p:txBody>
          <a:bodyPr wrap="square">
            <a:spAutoFit/>
          </a:bodyPr>
          <a:lstStyle/>
          <a:p>
            <a:pPr algn="ctr">
              <a:spcAft>
                <a:spcPts val="0"/>
              </a:spcAft>
            </a:pPr>
            <a:r>
              <a:rPr lang="ru-RU" sz="3200" b="1" dirty="0">
                <a:solidFill>
                  <a:srgbClr val="C00000"/>
                </a:solidFill>
                <a:effectLst/>
                <a:latin typeface="Times New Roman" panose="02020603050405020304" pitchFamily="18" charset="0"/>
                <a:ea typeface="Times New Roman" panose="02020603050405020304" pitchFamily="18" charset="0"/>
              </a:rPr>
              <a:t>ГРЕЧЕСКИЙ КУЛЬТУРНЫЙ ЦЕНТР – ГКЦ на ТАВРИЧЕСКОЙ ЗЕМЛЕ</a:t>
            </a:r>
            <a:r>
              <a:rPr lang="el-GR" sz="3200" b="1" dirty="0">
                <a:solidFill>
                  <a:srgbClr val="C00000"/>
                </a:solidFill>
                <a:effectLst/>
                <a:latin typeface="Times New Roman" panose="02020603050405020304" pitchFamily="18" charset="0"/>
                <a:ea typeface="Times New Roman" panose="02020603050405020304" pitchFamily="18" charset="0"/>
              </a:rPr>
              <a:t> – ΤΟ ΚΕΝΤΡΟ ΕΛΛΗΝΙΚΟΥ ΠΟΛΙΤΙΣΜΟΥ – Κ.Ε.Π. στη ΓΗ της ΤΑΥΡΙΔΑΣ.</a:t>
            </a:r>
            <a:endParaRPr lang="ru-RU" sz="2400" dirty="0">
              <a:solidFill>
                <a:srgbClr val="C00000"/>
              </a:solidFill>
              <a:effectLst/>
              <a:latin typeface="Times New Roman" panose="02020603050405020304" pitchFamily="18" charset="0"/>
              <a:ea typeface="Times New Roman" panose="02020603050405020304"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8029" y="427511"/>
            <a:ext cx="5151564" cy="1934381"/>
          </a:xfrm>
          <a:prstGeom prst="rect">
            <a:avLst/>
          </a:prstGeom>
        </p:spPr>
      </p:pic>
    </p:spTree>
    <p:extLst>
      <p:ext uri="{BB962C8B-B14F-4D97-AF65-F5344CB8AC3E}">
        <p14:creationId xmlns:p14="http://schemas.microsoft.com/office/powerpoint/2010/main" val="777140983"/>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35034" y="249382"/>
            <a:ext cx="10842170" cy="1938992"/>
          </a:xfrm>
          <a:prstGeom prst="rect">
            <a:avLst/>
          </a:prstGeom>
        </p:spPr>
        <p:txBody>
          <a:bodyPr wrap="square">
            <a:spAutoFit/>
          </a:bodyPr>
          <a:lstStyle/>
          <a:p>
            <a:pPr marL="342900" lvl="0" indent="-342900" algn="just">
              <a:spcAft>
                <a:spcPts val="0"/>
              </a:spcAft>
              <a:buFont typeface="Wingdings" panose="05000000000000000000" pitchFamily="2" charset="2"/>
              <a:buChar char=""/>
            </a:pPr>
            <a:r>
              <a:rPr lang="ru-RU" sz="2400" dirty="0">
                <a:solidFill>
                  <a:srgbClr val="002060"/>
                </a:solidFill>
                <a:effectLst/>
                <a:latin typeface="Times New Roman" panose="02020603050405020304" pitchFamily="18" charset="0"/>
                <a:ea typeface="Times New Roman" panose="02020603050405020304" pitchFamily="18" charset="0"/>
              </a:rPr>
              <a:t>Участие директора ГКЦ </a:t>
            </a:r>
            <a:r>
              <a:rPr lang="ru-RU" sz="2400" b="1" dirty="0">
                <a:solidFill>
                  <a:srgbClr val="002060"/>
                </a:solidFill>
                <a:effectLst/>
                <a:latin typeface="Times New Roman" panose="02020603050405020304" pitchFamily="18" charset="0"/>
                <a:ea typeface="Times New Roman" panose="02020603050405020304" pitchFamily="18" charset="0"/>
              </a:rPr>
              <a:t>Теодоры </a:t>
            </a:r>
            <a:r>
              <a:rPr lang="ru-RU" sz="2400" b="1" dirty="0" err="1">
                <a:solidFill>
                  <a:srgbClr val="002060"/>
                </a:solidFill>
                <a:effectLst/>
                <a:latin typeface="Times New Roman" panose="02020603050405020304" pitchFamily="18" charset="0"/>
                <a:ea typeface="Times New Roman" panose="02020603050405020304" pitchFamily="18" charset="0"/>
              </a:rPr>
              <a:t>Янници</a:t>
            </a:r>
            <a:r>
              <a:rPr lang="ru-RU" sz="2400" dirty="0">
                <a:solidFill>
                  <a:srgbClr val="002060"/>
                </a:solidFill>
                <a:effectLst/>
                <a:latin typeface="Times New Roman" panose="02020603050405020304" pitchFamily="18" charset="0"/>
                <a:ea typeface="Times New Roman" panose="02020603050405020304" pitchFamily="18" charset="0"/>
              </a:rPr>
              <a:t> </a:t>
            </a:r>
            <a:r>
              <a:rPr lang="ru-RU" sz="2400" b="1" dirty="0">
                <a:solidFill>
                  <a:srgbClr val="002060"/>
                </a:solidFill>
                <a:effectLst/>
                <a:latin typeface="Times New Roman" panose="02020603050405020304" pitchFamily="18" charset="0"/>
                <a:ea typeface="Times New Roman" panose="02020603050405020304" pitchFamily="18" charset="0"/>
              </a:rPr>
              <a:t>Международной научно-практической конференции «Исмаил </a:t>
            </a:r>
            <a:r>
              <a:rPr lang="ru-RU" sz="2400" b="1" dirty="0" err="1">
                <a:solidFill>
                  <a:srgbClr val="002060"/>
                </a:solidFill>
                <a:effectLst/>
                <a:latin typeface="Times New Roman" panose="02020603050405020304" pitchFamily="18" charset="0"/>
                <a:ea typeface="Times New Roman" panose="02020603050405020304" pitchFamily="18" charset="0"/>
              </a:rPr>
              <a:t>Гаспринский</a:t>
            </a:r>
            <a:r>
              <a:rPr lang="ru-RU" sz="2400" b="1" dirty="0">
                <a:solidFill>
                  <a:srgbClr val="002060"/>
                </a:solidFill>
                <a:effectLst/>
                <a:latin typeface="Times New Roman" panose="02020603050405020304" pitchFamily="18" charset="0"/>
                <a:ea typeface="Times New Roman" panose="02020603050405020304" pitchFamily="18" charset="0"/>
              </a:rPr>
              <a:t> и современный культурный диалог»</a:t>
            </a:r>
            <a:r>
              <a:rPr lang="ru-RU" sz="2400" dirty="0">
                <a:solidFill>
                  <a:srgbClr val="002060"/>
                </a:solidFill>
                <a:effectLst/>
                <a:latin typeface="Times New Roman" panose="02020603050405020304" pitchFamily="18" charset="0"/>
                <a:ea typeface="Times New Roman" panose="02020603050405020304" pitchFamily="18" charset="0"/>
              </a:rPr>
              <a:t>, прошедшей в Крыму, в городе Севастополь, 8-11 июня 2014г.  Конференция была организована </a:t>
            </a:r>
            <a:r>
              <a:rPr lang="ru-RU" sz="2400" b="1" dirty="0">
                <a:solidFill>
                  <a:srgbClr val="002060"/>
                </a:solidFill>
                <a:effectLst/>
                <a:latin typeface="Times New Roman" panose="02020603050405020304" pitchFamily="18" charset="0"/>
                <a:ea typeface="Times New Roman" panose="02020603050405020304" pitchFamily="18" charset="0"/>
              </a:rPr>
              <a:t>Академией труда и социальных отношений</a:t>
            </a:r>
            <a:r>
              <a:rPr lang="ru-RU" sz="2400" dirty="0">
                <a:solidFill>
                  <a:srgbClr val="002060"/>
                </a:solidFill>
                <a:effectLst/>
                <a:latin typeface="Times New Roman" panose="02020603050405020304" pitchFamily="18" charset="0"/>
                <a:ea typeface="Times New Roman" panose="02020603050405020304" pitchFamily="18" charset="0"/>
              </a:rPr>
              <a:t> при содействии Фонда «</a:t>
            </a:r>
            <a:r>
              <a:rPr lang="ru-RU" sz="2400" b="1" dirty="0">
                <a:solidFill>
                  <a:srgbClr val="002060"/>
                </a:solidFill>
                <a:effectLst/>
                <a:latin typeface="Times New Roman" panose="02020603050405020304" pitchFamily="18" charset="0"/>
                <a:ea typeface="Times New Roman" panose="02020603050405020304" pitchFamily="18" charset="0"/>
              </a:rPr>
              <a:t>Русский мир</a:t>
            </a:r>
            <a:r>
              <a:rPr lang="ru-RU" sz="2400" dirty="0">
                <a:solidFill>
                  <a:srgbClr val="002060"/>
                </a:solidFill>
                <a:effectLst/>
                <a:latin typeface="Times New Roman" panose="02020603050405020304" pitchFamily="18" charset="0"/>
                <a:ea typeface="Times New Roman" panose="02020603050405020304" pitchFamily="18" charset="0"/>
              </a:rPr>
              <a:t>».  </a:t>
            </a:r>
          </a:p>
        </p:txBody>
      </p:sp>
      <p:pic>
        <p:nvPicPr>
          <p:cNvPr id="3" name="Рисунок 2"/>
          <p:cNvPicPr/>
          <p:nvPr/>
        </p:nvPicPr>
        <p:blipFill>
          <a:blip r:embed="rId2">
            <a:extLst>
              <a:ext uri="{28A0092B-C50C-407E-A947-70E740481C1C}">
                <a14:useLocalDpi xmlns:a14="http://schemas.microsoft.com/office/drawing/2010/main" val="0"/>
              </a:ext>
            </a:extLst>
          </a:blip>
          <a:srcRect/>
          <a:stretch>
            <a:fillRect/>
          </a:stretch>
        </p:blipFill>
        <p:spPr bwMode="auto">
          <a:xfrm>
            <a:off x="1499123" y="2861953"/>
            <a:ext cx="3927900" cy="2528393"/>
          </a:xfrm>
          <a:prstGeom prst="rect">
            <a:avLst/>
          </a:prstGeom>
          <a:noFill/>
        </p:spPr>
      </p:pic>
      <p:pic>
        <p:nvPicPr>
          <p:cNvPr id="4" name="Рисунок 3"/>
          <p:cNvPicPr/>
          <p:nvPr/>
        </p:nvPicPr>
        <p:blipFill>
          <a:blip r:embed="rId3">
            <a:extLst>
              <a:ext uri="{28A0092B-C50C-407E-A947-70E740481C1C}">
                <a14:useLocalDpi xmlns:a14="http://schemas.microsoft.com/office/drawing/2010/main" val="0"/>
              </a:ext>
            </a:extLst>
          </a:blip>
          <a:srcRect/>
          <a:stretch>
            <a:fillRect/>
          </a:stretch>
        </p:blipFill>
        <p:spPr bwMode="auto">
          <a:xfrm>
            <a:off x="6656119" y="2861952"/>
            <a:ext cx="4316682" cy="2528393"/>
          </a:xfrm>
          <a:prstGeom prst="rect">
            <a:avLst/>
          </a:prstGeom>
          <a:noFill/>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2139061113"/>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127"/>
          <p:cNvPicPr/>
          <p:nvPr/>
        </p:nvPicPr>
        <p:blipFill>
          <a:blip r:embed="rId2">
            <a:extLst>
              <a:ext uri="{28A0092B-C50C-407E-A947-70E740481C1C}">
                <a14:useLocalDpi xmlns:a14="http://schemas.microsoft.com/office/drawing/2010/main" val="0"/>
              </a:ext>
            </a:extLst>
          </a:blip>
          <a:srcRect/>
          <a:stretch>
            <a:fillRect/>
          </a:stretch>
        </p:blipFill>
        <p:spPr bwMode="auto">
          <a:xfrm>
            <a:off x="1848408" y="4008976"/>
            <a:ext cx="4319073" cy="2758787"/>
          </a:xfrm>
          <a:prstGeom prst="rect">
            <a:avLst/>
          </a:prstGeom>
          <a:noFill/>
          <a:ln>
            <a:noFill/>
          </a:ln>
        </p:spPr>
      </p:pic>
      <p:pic>
        <p:nvPicPr>
          <p:cNvPr id="8" name="Рисунок 7" descr="130"/>
          <p:cNvPicPr/>
          <p:nvPr/>
        </p:nvPicPr>
        <p:blipFill>
          <a:blip r:embed="rId3">
            <a:extLst>
              <a:ext uri="{28A0092B-C50C-407E-A947-70E740481C1C}">
                <a14:useLocalDpi xmlns:a14="http://schemas.microsoft.com/office/drawing/2010/main" val="0"/>
              </a:ext>
            </a:extLst>
          </a:blip>
          <a:srcRect/>
          <a:stretch>
            <a:fillRect/>
          </a:stretch>
        </p:blipFill>
        <p:spPr bwMode="auto">
          <a:xfrm>
            <a:off x="6167481" y="3186016"/>
            <a:ext cx="4374903" cy="2758787"/>
          </a:xfrm>
          <a:prstGeom prst="rect">
            <a:avLst/>
          </a:prstGeom>
          <a:noFill/>
          <a:ln>
            <a:noFill/>
          </a:ln>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
        <p:nvSpPr>
          <p:cNvPr id="6" name="Прямоугольник 5"/>
          <p:cNvSpPr/>
          <p:nvPr/>
        </p:nvSpPr>
        <p:spPr>
          <a:xfrm>
            <a:off x="2216727" y="600279"/>
            <a:ext cx="9646722" cy="3231654"/>
          </a:xfrm>
          <a:prstGeom prst="rect">
            <a:avLst/>
          </a:prstGeom>
        </p:spPr>
        <p:txBody>
          <a:bodyPr wrap="square">
            <a:spAutoFit/>
          </a:bodyPr>
          <a:lstStyle/>
          <a:p>
            <a:r>
              <a:rPr lang="ru-RU" sz="2400" dirty="0">
                <a:solidFill>
                  <a:srgbClr val="002060"/>
                </a:solidFill>
                <a:latin typeface="Times New Roman" panose="02020603050405020304" pitchFamily="18" charset="0"/>
                <a:cs typeface="Times New Roman" panose="02020603050405020304" pitchFamily="18" charset="0"/>
              </a:rPr>
              <a:t>Участие директора ГКЦ на научной конференции в Крыму «Исмаил </a:t>
            </a:r>
            <a:r>
              <a:rPr lang="ru-RU" sz="2400" dirty="0" err="1">
                <a:solidFill>
                  <a:srgbClr val="002060"/>
                </a:solidFill>
                <a:latin typeface="Times New Roman" panose="02020603050405020304" pitchFamily="18" charset="0"/>
                <a:cs typeface="Times New Roman" panose="02020603050405020304" pitchFamily="18" charset="0"/>
              </a:rPr>
              <a:t>Гаспринский</a:t>
            </a:r>
            <a:r>
              <a:rPr lang="ru-RU" sz="2400" dirty="0">
                <a:solidFill>
                  <a:srgbClr val="002060"/>
                </a:solidFill>
                <a:latin typeface="Times New Roman" panose="02020603050405020304" pitchFamily="18" charset="0"/>
                <a:cs typeface="Times New Roman" panose="02020603050405020304" pitchFamily="18" charset="0"/>
              </a:rPr>
              <a:t>* и современный культурный диалог»– встреча с греческой диаспорой. 8-11июня 2014год. Встреча с греческой диаспорой.</a:t>
            </a:r>
            <a:r>
              <a:rPr lang="el-GR" sz="2400" dirty="0">
                <a:solidFill>
                  <a:srgbClr val="002060"/>
                </a:solidFill>
                <a:latin typeface="Times New Roman" panose="02020603050405020304" pitchFamily="18" charset="0"/>
                <a:cs typeface="Times New Roman" panose="02020603050405020304" pitchFamily="18" charset="0"/>
              </a:rPr>
              <a:t> / </a:t>
            </a:r>
          </a:p>
          <a:p>
            <a:r>
              <a:rPr lang="el-GR" sz="1800" dirty="0">
                <a:solidFill>
                  <a:srgbClr val="0000CC"/>
                </a:solidFill>
                <a:effectLst/>
                <a:latin typeface="Times New Roman" panose="02020603050405020304" pitchFamily="18" charset="0"/>
                <a:ea typeface="SimSun" panose="02010600030101010101" pitchFamily="2" charset="-122"/>
              </a:rPr>
              <a:t>Την περίοδο 8-11 Ιουνίου 2014 η διευθύντρια του Κέντρου Ελληνικού Πολιτισμού Θεοδώρα </a:t>
            </a:r>
            <a:r>
              <a:rPr lang="el-GR" sz="1800" dirty="0" err="1">
                <a:solidFill>
                  <a:srgbClr val="0000CC"/>
                </a:solidFill>
                <a:effectLst/>
                <a:latin typeface="Times New Roman" panose="02020603050405020304" pitchFamily="18" charset="0"/>
                <a:ea typeface="SimSun" panose="02010600030101010101" pitchFamily="2" charset="-122"/>
              </a:rPr>
              <a:t>Γιαννίτση</a:t>
            </a:r>
            <a:r>
              <a:rPr lang="el-GR" sz="1800" dirty="0">
                <a:solidFill>
                  <a:srgbClr val="0000CC"/>
                </a:solidFill>
                <a:effectLst/>
                <a:latin typeface="Times New Roman" panose="02020603050405020304" pitchFamily="18" charset="0"/>
                <a:ea typeface="SimSun" panose="02010600030101010101" pitchFamily="2" charset="-122"/>
              </a:rPr>
              <a:t> συμμετείχε στο Διεθνές Επιστημονικό Συνέδριο με θέμα «Ο </a:t>
            </a:r>
            <a:r>
              <a:rPr lang="el-GR" sz="1800" dirty="0" err="1">
                <a:solidFill>
                  <a:srgbClr val="0000CC"/>
                </a:solidFill>
                <a:effectLst/>
                <a:latin typeface="Times New Roman" panose="02020603050405020304" pitchFamily="18" charset="0"/>
                <a:ea typeface="SimSun" panose="02010600030101010101" pitchFamily="2" charset="-122"/>
              </a:rPr>
              <a:t>Ismail</a:t>
            </a:r>
            <a:r>
              <a:rPr lang="el-GR" sz="1800" dirty="0">
                <a:solidFill>
                  <a:srgbClr val="0000CC"/>
                </a:solidFill>
                <a:effectLst/>
                <a:latin typeface="Times New Roman" panose="02020603050405020304" pitchFamily="18" charset="0"/>
                <a:ea typeface="SimSun" panose="02010600030101010101" pitchFamily="2" charset="-122"/>
              </a:rPr>
              <a:t> GASPRINSKY* και ο σύγχρονος πολιτισμικός διάλογος» που πραγματοποιήθηκε στην Κριμαία, στην πόλη της Σεβαστούπολης. Το συνέδριο διοργανώθηκε από την Ακαδημία Εργασίας και Κοινωνικών Σχέσεων της Ρωσίας, με τη σύμπραξη του Ιδρύματος «Ρωσικός Κόσμος». Συνάντηση με την ελληνική ομογένεια</a:t>
            </a:r>
          </a:p>
          <a:p>
            <a:endParaRPr lang="ru-RU" sz="2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5236430"/>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70154" y="470521"/>
            <a:ext cx="8922327" cy="2436564"/>
          </a:xfrm>
          <a:prstGeom prst="rect">
            <a:avLst/>
          </a:prstGeom>
        </p:spPr>
        <p:txBody>
          <a:bodyPr wrap="square">
            <a:spAutoFit/>
          </a:bodyPr>
          <a:lstStyle/>
          <a:p>
            <a:pPr marL="342900" lvl="0" indent="-342900">
              <a:spcAft>
                <a:spcPts val="1010"/>
              </a:spcAft>
              <a:buFont typeface="Wingdings" panose="05000000000000000000" pitchFamily="2" charset="2"/>
              <a:buChar char=""/>
            </a:pPr>
            <a:r>
              <a:rPr lang="ru-RU" sz="2400" dirty="0">
                <a:solidFill>
                  <a:srgbClr val="002060"/>
                </a:solidFill>
                <a:effectLst/>
                <a:latin typeface="Times New Roman" panose="02020603050405020304" pitchFamily="18" charset="0"/>
                <a:ea typeface="Times New Roman" panose="02020603050405020304" pitchFamily="18" charset="0"/>
              </a:rPr>
              <a:t>Оказание информационной и организационной поддержки для участия преподавателей греческого языка из Москвы (ГКЦ) и Крыма в программе по повышению квалификации для преподавателей греческого языка в городе Салоники с 31 июля по 12 августа 2014 (под эгидой МИДа Греции).</a:t>
            </a:r>
            <a:r>
              <a:rPr lang="el-GR" sz="2400" dirty="0">
                <a:solidFill>
                  <a:srgbClr val="002060"/>
                </a:solidFill>
                <a:effectLst/>
                <a:latin typeface="Times New Roman" panose="02020603050405020304" pitchFamily="18" charset="0"/>
                <a:ea typeface="Times New Roman" panose="02020603050405020304" pitchFamily="18" charset="0"/>
              </a:rPr>
              <a:t> / </a:t>
            </a:r>
            <a:endParaRPr lang="ru-RU" sz="2400" dirty="0">
              <a:solidFill>
                <a:srgbClr val="002060"/>
              </a:solidFill>
              <a:effectLst/>
              <a:latin typeface="Times New Roman" panose="02020603050405020304" pitchFamily="18" charset="0"/>
              <a:ea typeface="Times New Roman" panose="02020603050405020304" pitchFamily="18" charset="0"/>
            </a:endParaRPr>
          </a:p>
          <a:p>
            <a:pPr marL="342900" lvl="0" indent="-342900">
              <a:spcAft>
                <a:spcPts val="1010"/>
              </a:spcAft>
              <a:buFont typeface="Wingdings" panose="05000000000000000000" pitchFamily="2" charset="2"/>
              <a:buChar char=""/>
            </a:pPr>
            <a:endParaRPr lang="ru-RU" sz="2400" dirty="0">
              <a:solidFill>
                <a:srgbClr val="002060"/>
              </a:solidFill>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970154" y="4015171"/>
            <a:ext cx="9725891" cy="1569660"/>
          </a:xfrm>
          <a:prstGeom prst="rect">
            <a:avLst/>
          </a:prstGeom>
        </p:spPr>
        <p:txBody>
          <a:bodyPr wrap="square">
            <a:spAutoFit/>
          </a:bodyPr>
          <a:lstStyle/>
          <a:p>
            <a:pPr marL="342900" lvl="0" indent="-342900" algn="just">
              <a:spcAft>
                <a:spcPts val="0"/>
              </a:spcAft>
              <a:buFont typeface="Wingdings" panose="05000000000000000000" pitchFamily="2" charset="2"/>
              <a:buChar char=""/>
            </a:pPr>
            <a:r>
              <a:rPr lang="ru-RU" sz="2400" dirty="0">
                <a:solidFill>
                  <a:srgbClr val="002060"/>
                </a:solidFill>
                <a:effectLst/>
                <a:latin typeface="Times New Roman" panose="02020603050405020304" pitchFamily="18" charset="0"/>
                <a:ea typeface="Times New Roman" panose="02020603050405020304" pitchFamily="18" charset="0"/>
              </a:rPr>
              <a:t>Круглый стол «Россия и Греция: перспективы гуманитарного сотрудничества», организованный Постоянным Представительством Республики Крым при Президенте РФ  и АКДС «ФИЛИА» - Обществом Дружбы Россия-Греция-Кипр, 27 марта 2015г.</a:t>
            </a:r>
            <a:endParaRPr lang="ru-RU" sz="2400" dirty="0">
              <a:effectLst/>
              <a:latin typeface="Times New Roman" panose="02020603050405020304" pitchFamily="18" charset="0"/>
              <a:ea typeface="Times New Roman" panose="02020603050405020304" pitchFamily="18" charset="0"/>
            </a:endParaRPr>
          </a:p>
        </p:txBody>
      </p:sp>
      <p:pic>
        <p:nvPicPr>
          <p:cNvPr id="10" name="Рисунок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pic>
        <p:nvPicPr>
          <p:cNvPr id="11" name="Рисунок 10" descr="1157_980"/>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8615" y="2978528"/>
            <a:ext cx="457200" cy="457200"/>
          </a:xfrm>
          <a:prstGeom prst="rect">
            <a:avLst/>
          </a:prstGeom>
          <a:noFill/>
          <a:ln>
            <a:noFill/>
          </a:ln>
        </p:spPr>
      </p:pic>
      <p:pic>
        <p:nvPicPr>
          <p:cNvPr id="12" name="Рисунок 11" descr="http://www.crossed-flag-pins.com/Friendship-Pins/Russia/Flag-Pins-Russia-Greece.jpg"/>
          <p:cNvPicPr/>
          <p:nvPr/>
        </p:nvPicPr>
        <p:blipFill>
          <a:blip r:embed="rId4">
            <a:extLst>
              <a:ext uri="{28A0092B-C50C-407E-A947-70E740481C1C}">
                <a14:useLocalDpi xmlns:a14="http://schemas.microsoft.com/office/drawing/2010/main" val="0"/>
              </a:ext>
            </a:extLst>
          </a:blip>
          <a:srcRect/>
          <a:stretch>
            <a:fillRect/>
          </a:stretch>
        </p:blipFill>
        <p:spPr bwMode="auto">
          <a:xfrm>
            <a:off x="5065815" y="2965828"/>
            <a:ext cx="596900" cy="482600"/>
          </a:xfrm>
          <a:prstGeom prst="rect">
            <a:avLst/>
          </a:prstGeom>
          <a:noFill/>
          <a:ln>
            <a:noFill/>
          </a:ln>
        </p:spPr>
      </p:pic>
      <p:pic>
        <p:nvPicPr>
          <p:cNvPr id="13" name="Рисунок 12" descr="1157_980"/>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38091" y="2991228"/>
            <a:ext cx="457200" cy="457200"/>
          </a:xfrm>
          <a:prstGeom prst="rect">
            <a:avLst/>
          </a:prstGeom>
          <a:noFill/>
          <a:ln>
            <a:noFill/>
          </a:ln>
        </p:spPr>
      </p:pic>
      <p:pic>
        <p:nvPicPr>
          <p:cNvPr id="14" name="Рисунок 13" descr="http://www.crossed-flag-pins.com/Friendship-Pins/Russia/Flag-Pins-Russia-Greece.jpg"/>
          <p:cNvPicPr/>
          <p:nvPr/>
        </p:nvPicPr>
        <p:blipFill>
          <a:blip r:embed="rId4">
            <a:extLst>
              <a:ext uri="{28A0092B-C50C-407E-A947-70E740481C1C}">
                <a14:useLocalDpi xmlns:a14="http://schemas.microsoft.com/office/drawing/2010/main" val="0"/>
              </a:ext>
            </a:extLst>
          </a:blip>
          <a:srcRect/>
          <a:stretch>
            <a:fillRect/>
          </a:stretch>
        </p:blipFill>
        <p:spPr bwMode="auto">
          <a:xfrm>
            <a:off x="6270667" y="2965828"/>
            <a:ext cx="596900" cy="482600"/>
          </a:xfrm>
          <a:prstGeom prst="rect">
            <a:avLst/>
          </a:prstGeom>
          <a:noFill/>
          <a:ln>
            <a:noFill/>
          </a:ln>
        </p:spPr>
      </p:pic>
      <p:pic>
        <p:nvPicPr>
          <p:cNvPr id="15" name="Рисунок 14" descr="1157_980"/>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5133" y="2965828"/>
            <a:ext cx="457200" cy="457200"/>
          </a:xfrm>
          <a:prstGeom prst="rect">
            <a:avLst/>
          </a:prstGeom>
          <a:noFill/>
          <a:ln>
            <a:noFill/>
          </a:ln>
        </p:spPr>
      </p:pic>
      <p:pic>
        <p:nvPicPr>
          <p:cNvPr id="16" name="Рисунок 15" descr="http://www.crossed-flag-pins.com/Friendship-Pins/Russia/Flag-Pins-Russia-Greece.jpg"/>
          <p:cNvPicPr/>
          <p:nvPr/>
        </p:nvPicPr>
        <p:blipFill>
          <a:blip r:embed="rId4">
            <a:extLst>
              <a:ext uri="{28A0092B-C50C-407E-A947-70E740481C1C}">
                <a14:useLocalDpi xmlns:a14="http://schemas.microsoft.com/office/drawing/2010/main" val="0"/>
              </a:ext>
            </a:extLst>
          </a:blip>
          <a:srcRect/>
          <a:stretch>
            <a:fillRect/>
          </a:stretch>
        </p:blipFill>
        <p:spPr bwMode="auto">
          <a:xfrm>
            <a:off x="7475519" y="2965828"/>
            <a:ext cx="596900" cy="482600"/>
          </a:xfrm>
          <a:prstGeom prst="rect">
            <a:avLst/>
          </a:prstGeom>
          <a:noFill/>
          <a:ln>
            <a:noFill/>
          </a:ln>
        </p:spPr>
      </p:pic>
      <p:sp>
        <p:nvSpPr>
          <p:cNvPr id="4" name="Rectangle 1">
            <a:extLst>
              <a:ext uri="{FF2B5EF4-FFF2-40B4-BE49-F238E27FC236}">
                <a16:creationId xmlns:a16="http://schemas.microsoft.com/office/drawing/2014/main" id="{CA34D6E6-185E-A914-0184-83BAAFD32D2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100" b="0" i="0" u="none" strike="noStrike" cap="none" normalizeH="0" baseline="0">
                <a:ln>
                  <a:noFill/>
                </a:ln>
                <a:solidFill>
                  <a:srgbClr val="5F6368"/>
                </a:solidFill>
                <a:effectLst/>
                <a:latin typeface="Arial" panose="020B0604020202020204" pitchFamily="34" charset="0"/>
              </a:rPr>
              <a:t>Okazaniye informatsionnoy i organizatsionnoy podderzhki dlya uchastiya prepodavateley grecheskogo yazyka iz Moskvy (GKTS) i Kryma v programme po povysheniyu kvalifikatsii dlya prepodavateley grecheskogo yazyka v gorode Saloniki s 31 iyulya po 12 avgusta 2014 (pod egidoy MIDa Gretsii).</a:t>
            </a: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100" b="1" i="0" u="sng" strike="noStrike" cap="none" normalizeH="0" baseline="0">
                <a:ln>
                  <a:noFill/>
                </a:ln>
                <a:solidFill>
                  <a:srgbClr val="5F6368"/>
                </a:solidFill>
                <a:effectLst/>
                <a:latin typeface="Arial" panose="020B0604020202020204" pitchFamily="34" charset="0"/>
              </a:rPr>
              <a:t>Ещё</a:t>
            </a:r>
            <a:endParaRPr kumimoji="0" lang="el-GR" altLang="el-GR"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900" b="0" i="0" u="none" strike="noStrike" cap="none" normalizeH="0" baseline="0">
                <a:ln>
                  <a:noFill/>
                </a:ln>
                <a:solidFill>
                  <a:srgbClr val="5F6368"/>
                </a:solidFill>
                <a:effectLst/>
                <a:latin typeface="Arial" panose="020B0604020202020204" pitchFamily="34" charset="0"/>
              </a:rPr>
              <a:t>270 / 5 000</a:t>
            </a:r>
            <a:endParaRPr kumimoji="0" lang="el-GR" altLang="el-GR"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200" b="1"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200" b="1" i="0" u="none" strike="noStrike" cap="none" normalizeH="0" baseline="0">
                <a:ln>
                  <a:noFill/>
                </a:ln>
                <a:solidFill>
                  <a:schemeClr val="tx1"/>
                </a:solidFill>
                <a:effectLst/>
                <a:latin typeface="Arial" panose="020B0604020202020204" pitchFamily="34" charset="0"/>
              </a:rPr>
              <a:t>Результаты перевода</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612D989F-BDD9-BB60-4CD0-D0C5A8A15FFC}"/>
              </a:ext>
            </a:extLst>
          </p:cNvPr>
          <p:cNvSpPr>
            <a:spLocks noChangeArrowheads="1"/>
          </p:cNvSpPr>
          <p:nvPr/>
        </p:nvSpPr>
        <p:spPr bwMode="auto">
          <a:xfrm>
            <a:off x="2081048" y="-1155585"/>
            <a:ext cx="10110952"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300" b="0" i="0" u="none" strike="noStrike" cap="none" normalizeH="0" baseline="0" dirty="0" err="1">
                <a:ln>
                  <a:noFill/>
                </a:ln>
                <a:solidFill>
                  <a:srgbClr val="000000"/>
                </a:solidFill>
                <a:effectLst/>
                <a:latin typeface="Arial" panose="020B0604020202020204" pitchFamily="34" charset="0"/>
              </a:rPr>
              <a:t>Πα</a:t>
            </a:r>
            <a:endParaRPr kumimoji="0" lang="el-GR" altLang="el-GR" sz="13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1300" dirty="0">
              <a:solidFill>
                <a:srgbClr val="000000"/>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3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1300" dirty="0">
              <a:solidFill>
                <a:srgbClr val="000000"/>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3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1300" dirty="0">
              <a:solidFill>
                <a:srgbClr val="000000"/>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3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1300" dirty="0">
              <a:solidFill>
                <a:srgbClr val="000000"/>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3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1300" dirty="0">
              <a:solidFill>
                <a:srgbClr val="000000"/>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3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1300" dirty="0">
              <a:solidFill>
                <a:srgbClr val="000000"/>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3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1300" dirty="0">
              <a:solidFill>
                <a:srgbClr val="000000"/>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3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1300" dirty="0">
              <a:solidFill>
                <a:srgbClr val="000000"/>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400" b="1" i="0" u="none" strike="noStrike" cap="none" normalizeH="0" baseline="0" dirty="0">
              <a:ln>
                <a:noFill/>
              </a:ln>
              <a:solidFill>
                <a:srgbClr val="0000CC"/>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l-GR" altLang="el-GR" sz="1400" b="1" dirty="0">
                <a:solidFill>
                  <a:srgbClr val="0000CC"/>
                </a:solidFill>
                <a:latin typeface="Arial" panose="020B0604020202020204" pitchFamily="34" charset="0"/>
              </a:rPr>
              <a:t>Πα</a:t>
            </a:r>
            <a:r>
              <a:rPr kumimoji="0" lang="el-GR" altLang="el-GR" sz="1400" b="1" i="0" u="none" strike="noStrike" cap="none" normalizeH="0" baseline="0" dirty="0">
                <a:ln>
                  <a:noFill/>
                </a:ln>
                <a:solidFill>
                  <a:srgbClr val="0000CC"/>
                </a:solidFill>
                <a:effectLst/>
                <a:latin typeface="Arial" panose="020B0604020202020204" pitchFamily="34" charset="0"/>
              </a:rPr>
              <a:t>ροχή ενημέρωσης και οργανωτικής υποστήριξης για τη συμμετοχή καθηγητών ελληνικής γλώσσας από τη Μόσχα (GCC) και την Κριμαία στο πρόγραμμα επαγγελματικής ανάπτυξης καθηγητών ελληνικής γλώσσας στη Θεσσαλονίκη από 31 Ιουλίου έως 12 Αυγούστου 2014 (υπό την αιγίδα του Ελληνικού Υπουργείου Εξωτερικών) </a:t>
            </a:r>
            <a:r>
              <a:rPr kumimoji="0" lang="el-GR" altLang="el-GR" sz="1300" b="0" i="0" u="none" strike="noStrike" cap="none" normalizeH="0" baseline="0" dirty="0">
                <a:ln>
                  <a:noFill/>
                </a:ln>
                <a:solidFill>
                  <a:srgbClr val="000000"/>
                </a:solidFill>
                <a:effectLst/>
                <a:latin typeface="Arial" panose="020B0604020202020204" pitchFamily="34" charset="0"/>
              </a:rPr>
              <a:t>.</a:t>
            </a: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9172565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63583" y="481526"/>
            <a:ext cx="10426383" cy="3046988"/>
          </a:xfrm>
          <a:prstGeom prst="rect">
            <a:avLst/>
          </a:prstGeom>
        </p:spPr>
        <p:txBody>
          <a:bodyPr wrap="square">
            <a:spAutoFit/>
          </a:bodyPr>
          <a:lstStyle/>
          <a:p>
            <a:pPr marL="342900" lvl="0" indent="-342900" algn="just">
              <a:spcAft>
                <a:spcPts val="0"/>
              </a:spcAft>
              <a:buFont typeface="Wingdings" panose="05000000000000000000" pitchFamily="2" charset="2"/>
              <a:buChar char=""/>
            </a:pPr>
            <a:r>
              <a:rPr lang="ru-RU" sz="2400" dirty="0">
                <a:solidFill>
                  <a:srgbClr val="002060"/>
                </a:solidFill>
                <a:effectLst/>
                <a:latin typeface="Times New Roman" panose="02020603050405020304" pitchFamily="18" charset="0"/>
                <a:ea typeface="Times New Roman" panose="02020603050405020304" pitchFamily="18" charset="0"/>
              </a:rPr>
              <a:t>Круглый стол «Россия и Греция: перспективы гуманитарного сотрудничества», организованный Постоянным Представительством Республики Крым при Президенте РФ  и АКДС «ФИЛИА» - Обществом Дружбы Россия-Греция-Кипр, 27 марта 2015г.</a:t>
            </a:r>
            <a:r>
              <a:rPr lang="el-GR" sz="2400" dirty="0">
                <a:solidFill>
                  <a:srgbClr val="002060"/>
                </a:solidFill>
                <a:effectLst/>
                <a:latin typeface="Times New Roman" panose="02020603050405020304" pitchFamily="18" charset="0"/>
                <a:ea typeface="Times New Roman" panose="02020603050405020304" pitchFamily="18" charset="0"/>
              </a:rPr>
              <a:t> </a:t>
            </a:r>
            <a:r>
              <a:rPr lang="en-US" sz="2400" dirty="0">
                <a:solidFill>
                  <a:srgbClr val="002060"/>
                </a:solidFill>
                <a:effectLst/>
                <a:latin typeface="Times New Roman" panose="02020603050405020304" pitchFamily="18" charset="0"/>
                <a:ea typeface="Times New Roman" panose="02020603050405020304" pitchFamily="18" charset="0"/>
              </a:rPr>
              <a:t>/ </a:t>
            </a:r>
            <a:r>
              <a:rPr lang="el-GR" sz="2400" dirty="0">
                <a:solidFill>
                  <a:srgbClr val="0000CC"/>
                </a:solidFill>
                <a:effectLst/>
                <a:latin typeface="Times New Roman" panose="02020603050405020304" pitchFamily="18" charset="0"/>
                <a:ea typeface="Times New Roman" panose="02020603050405020304" pitchFamily="18" charset="0"/>
              </a:rPr>
              <a:t>Στρογγυλή τράπεζα "Ρωσία και Ελλάδα: προοπτικές ανθρωπιστικής συνεργασίας", που διοργανώθηκε από τη Μόνιμη Αντιπροσωπεία της Δημοκρατίας της Κριμαίας υπό τον Πρόεδρο της Ρωσικής Ομοσπονδίας και την Ένωση Φιλίας Ρωσίας-Ελλάδας-Κύπρου, 27 Μαρτίου 2015</a:t>
            </a:r>
            <a:endParaRPr lang="ru-RU" sz="2400" dirty="0">
              <a:solidFill>
                <a:srgbClr val="0000CC"/>
              </a:solidFill>
              <a:effectLst/>
              <a:latin typeface="Times New Roman" panose="02020603050405020304" pitchFamily="18" charset="0"/>
              <a:ea typeface="Times New Roman" panose="02020603050405020304" pitchFamily="18" charset="0"/>
            </a:endParaRPr>
          </a:p>
        </p:txBody>
      </p:sp>
      <p:pic>
        <p:nvPicPr>
          <p:cNvPr id="2050" name="Picture 2" descr="document334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3980" y="3644406"/>
            <a:ext cx="4106091" cy="273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document334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0071" y="3644406"/>
            <a:ext cx="4140525" cy="273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3554579317"/>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90095" y="750654"/>
            <a:ext cx="9830850" cy="2308324"/>
          </a:xfrm>
          <a:prstGeom prst="rect">
            <a:avLst/>
          </a:prstGeom>
        </p:spPr>
        <p:txBody>
          <a:bodyPr wrap="square">
            <a:spAutoFit/>
          </a:bodyPr>
          <a:lstStyle/>
          <a:p>
            <a:pPr marL="342900" lvl="0" indent="-342900" algn="just">
              <a:spcAft>
                <a:spcPts val="0"/>
              </a:spcAft>
              <a:buFont typeface="Wingdings" panose="05000000000000000000" pitchFamily="2" charset="2"/>
              <a:buChar char=""/>
            </a:pPr>
            <a:r>
              <a:rPr lang="ru-RU" sz="2400" dirty="0">
                <a:solidFill>
                  <a:srgbClr val="002060"/>
                </a:solidFill>
                <a:effectLst/>
                <a:latin typeface="Times New Roman" panose="02020603050405020304" pitchFamily="18" charset="0"/>
                <a:ea typeface="Times New Roman" panose="02020603050405020304" pitchFamily="18" charset="0"/>
              </a:rPr>
              <a:t>Участие директора ГКЦ –Теодоры </a:t>
            </a:r>
            <a:r>
              <a:rPr lang="ru-RU" sz="2400" dirty="0" err="1">
                <a:solidFill>
                  <a:srgbClr val="002060"/>
                </a:solidFill>
                <a:effectLst/>
                <a:latin typeface="Times New Roman" panose="02020603050405020304" pitchFamily="18" charset="0"/>
                <a:ea typeface="Times New Roman" panose="02020603050405020304" pitchFamily="18" charset="0"/>
              </a:rPr>
              <a:t>Янници</a:t>
            </a:r>
            <a:r>
              <a:rPr lang="ru-RU" sz="2400" dirty="0">
                <a:solidFill>
                  <a:srgbClr val="002060"/>
                </a:solidFill>
                <a:effectLst/>
                <a:latin typeface="Times New Roman" panose="02020603050405020304" pitchFamily="18" charset="0"/>
                <a:ea typeface="Times New Roman" panose="02020603050405020304" pitchFamily="18" charset="0"/>
              </a:rPr>
              <a:t> во Втором Международном Экономическом Форуме в Ялте, Крым. 14 апреля 2016 </a:t>
            </a:r>
            <a:r>
              <a:rPr lang="ru-RU" sz="2400" dirty="0" err="1">
                <a:solidFill>
                  <a:srgbClr val="002060"/>
                </a:solidFill>
                <a:effectLst/>
                <a:latin typeface="Times New Roman" panose="02020603050405020304" pitchFamily="18" charset="0"/>
                <a:ea typeface="Times New Roman" panose="02020603050405020304" pitchFamily="18" charset="0"/>
              </a:rPr>
              <a:t>г._Выступление</a:t>
            </a:r>
            <a:r>
              <a:rPr lang="ru-RU" sz="2400" dirty="0">
                <a:solidFill>
                  <a:srgbClr val="002060"/>
                </a:solidFill>
                <a:effectLst/>
                <a:latin typeface="Times New Roman" panose="02020603050405020304" pitchFamily="18" charset="0"/>
                <a:ea typeface="Times New Roman" panose="02020603050405020304" pitchFamily="18" charset="0"/>
              </a:rPr>
              <a:t> с докладом «Греки в истории Крыма».</a:t>
            </a:r>
            <a:r>
              <a:rPr lang="el-GR" sz="2400" dirty="0">
                <a:solidFill>
                  <a:srgbClr val="002060"/>
                </a:solidFill>
                <a:effectLst/>
                <a:latin typeface="Times New Roman" panose="02020603050405020304" pitchFamily="18" charset="0"/>
                <a:ea typeface="Times New Roman" panose="02020603050405020304" pitchFamily="18" charset="0"/>
              </a:rPr>
              <a:t> / </a:t>
            </a:r>
            <a:r>
              <a:rPr lang="el-GR" sz="2400" dirty="0">
                <a:solidFill>
                  <a:srgbClr val="0000CC"/>
                </a:solidFill>
                <a:effectLst/>
                <a:latin typeface="Times New Roman" panose="02020603050405020304" pitchFamily="18" charset="0"/>
                <a:ea typeface="Times New Roman" panose="02020603050405020304" pitchFamily="18" charset="0"/>
              </a:rPr>
              <a:t>Συμμετοχή της διευθύντριας του </a:t>
            </a:r>
            <a:r>
              <a:rPr lang="el-GR" sz="2400" dirty="0">
                <a:solidFill>
                  <a:srgbClr val="0000CC"/>
                </a:solidFill>
                <a:latin typeface="Times New Roman" panose="02020603050405020304" pitchFamily="18" charset="0"/>
                <a:ea typeface="Times New Roman" panose="02020603050405020304" pitchFamily="18" charset="0"/>
              </a:rPr>
              <a:t>Κ.Ε.Π. Δώρας </a:t>
            </a:r>
            <a:r>
              <a:rPr lang="el-GR" sz="2400" dirty="0" err="1">
                <a:solidFill>
                  <a:srgbClr val="0000CC"/>
                </a:solidFill>
                <a:latin typeface="Times New Roman" panose="02020603050405020304" pitchFamily="18" charset="0"/>
                <a:ea typeface="Times New Roman" panose="02020603050405020304" pitchFamily="18" charset="0"/>
              </a:rPr>
              <a:t>Γιαννίτση</a:t>
            </a:r>
            <a:r>
              <a:rPr lang="el-GR" sz="2400" dirty="0">
                <a:solidFill>
                  <a:srgbClr val="0000CC"/>
                </a:solidFill>
                <a:latin typeface="Times New Roman" panose="02020603050405020304" pitchFamily="18" charset="0"/>
                <a:ea typeface="Times New Roman" panose="02020603050405020304" pitchFamily="18" charset="0"/>
              </a:rPr>
              <a:t> </a:t>
            </a:r>
            <a:r>
              <a:rPr lang="el-GR" sz="2400" dirty="0">
                <a:solidFill>
                  <a:srgbClr val="0000CC"/>
                </a:solidFill>
                <a:effectLst/>
                <a:latin typeface="Times New Roman" panose="02020603050405020304" pitchFamily="18" charset="0"/>
                <a:ea typeface="Times New Roman" panose="02020603050405020304" pitchFamily="18" charset="0"/>
              </a:rPr>
              <a:t>στο Δεύτερο Διεθνές Οικονομικό Φόρουμ στη Γιάλτα της Κριμαίας. 14 Απριλίου 2016_Ομιλία με θέμα «Οι Έλληνες στην ιστορία της Κριμαίας».</a:t>
            </a:r>
            <a:endParaRPr lang="ru-RU" sz="2400" dirty="0">
              <a:solidFill>
                <a:srgbClr val="0000CC"/>
              </a:solidFill>
              <a:effectLst/>
              <a:latin typeface="Times New Roman" panose="02020603050405020304" pitchFamily="18" charset="0"/>
              <a:ea typeface="Times New Roman" panose="02020603050405020304" pitchFamily="18" charset="0"/>
            </a:endParaRPr>
          </a:p>
        </p:txBody>
      </p:sp>
      <p:pic>
        <p:nvPicPr>
          <p:cNvPr id="3074" name="Picture 2" descr="44_________________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5431" y="3058978"/>
            <a:ext cx="4650364" cy="3394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186769399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2541" y="331290"/>
            <a:ext cx="10367158" cy="2677656"/>
          </a:xfrm>
          <a:prstGeom prst="rect">
            <a:avLst/>
          </a:prstGeom>
        </p:spPr>
        <p:txBody>
          <a:bodyPr wrap="square">
            <a:spAutoFit/>
          </a:bodyPr>
          <a:lstStyle/>
          <a:p>
            <a:pPr marL="342900" lvl="0" indent="-342900">
              <a:spcAft>
                <a:spcPts val="0"/>
              </a:spcAft>
              <a:buFont typeface="Wingdings" panose="05000000000000000000" pitchFamily="2" charset="2"/>
              <a:buChar char=""/>
            </a:pPr>
            <a:r>
              <a:rPr lang="ru-RU" sz="2400" b="1" dirty="0">
                <a:solidFill>
                  <a:srgbClr val="002060"/>
                </a:solidFill>
                <a:effectLst/>
                <a:latin typeface="Times New Roman" panose="02020603050405020304" pitchFamily="18" charset="0"/>
                <a:ea typeface="Times New Roman" panose="02020603050405020304" pitchFamily="18" charset="0"/>
              </a:rPr>
              <a:t>Выставка «Севастополь-город русской славы».</a:t>
            </a:r>
            <a:r>
              <a:rPr lang="ru-RU" sz="2400" dirty="0">
                <a:solidFill>
                  <a:srgbClr val="002060"/>
                </a:solidFill>
                <a:effectLst/>
                <a:latin typeface="Times New Roman" panose="02020603050405020304" pitchFamily="18" charset="0"/>
                <a:ea typeface="Times New Roman" panose="02020603050405020304" pitchFamily="18" charset="0"/>
              </a:rPr>
              <a:t> Экспозиция проходила по благословению митрополита Симферопольского и Крымского Лазаря, при поддержке Департамента культуры г. Москвы и при информационной поддержке Греческого Культурного Центра (ГКЦ).  Организатором выставки является добровольное объединение художников и искусствоведов «АРТ-Лаборатория», г. Феодосия, </a:t>
            </a:r>
            <a:r>
              <a:rPr lang="ru-RU" sz="2400" b="1" dirty="0">
                <a:solidFill>
                  <a:srgbClr val="002060"/>
                </a:solidFill>
                <a:effectLst/>
                <a:latin typeface="Times New Roman" panose="02020603050405020304" pitchFamily="18" charset="0"/>
                <a:ea typeface="Times New Roman" panose="02020603050405020304" pitchFamily="18" charset="0"/>
              </a:rPr>
              <a:t>3-10 мая 2015г.</a:t>
            </a:r>
            <a:r>
              <a:rPr lang="el-GR" sz="2400" b="1" dirty="0">
                <a:solidFill>
                  <a:srgbClr val="002060"/>
                </a:solidFill>
                <a:effectLst/>
                <a:latin typeface="Times New Roman" panose="02020603050405020304" pitchFamily="18" charset="0"/>
                <a:ea typeface="Times New Roman" panose="02020603050405020304" pitchFamily="18" charset="0"/>
              </a:rPr>
              <a:t> / </a:t>
            </a:r>
            <a:r>
              <a:rPr lang="el-GR" sz="2400" b="1" dirty="0">
                <a:solidFill>
                  <a:srgbClr val="0000CC"/>
                </a:solidFill>
                <a:effectLst/>
                <a:latin typeface="Times New Roman" panose="02020603050405020304" pitchFamily="18" charset="0"/>
                <a:ea typeface="Times New Roman" panose="02020603050405020304" pitchFamily="18" charset="0"/>
              </a:rPr>
              <a:t>Έκθεση Εικαστικών</a:t>
            </a:r>
            <a:endParaRPr lang="ru-RU" sz="2400" dirty="0">
              <a:solidFill>
                <a:srgbClr val="0000CC"/>
              </a:solidFill>
              <a:effectLst/>
              <a:latin typeface="Times New Roman" panose="02020603050405020304" pitchFamily="18" charset="0"/>
              <a:ea typeface="Times New Roman" panose="02020603050405020304" pitchFamily="18" charset="0"/>
            </a:endParaRPr>
          </a:p>
        </p:txBody>
      </p:sp>
      <p:pic>
        <p:nvPicPr>
          <p:cNvPr id="4098" name="Picture 2" descr="300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2358" y="2940525"/>
            <a:ext cx="4769118" cy="3184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63433956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10047" y="179441"/>
            <a:ext cx="10010897" cy="2308324"/>
          </a:xfrm>
          <a:prstGeom prst="rect">
            <a:avLst/>
          </a:prstGeom>
        </p:spPr>
        <p:txBody>
          <a:bodyPr wrap="square">
            <a:spAutoFit/>
          </a:bodyPr>
          <a:lstStyle/>
          <a:p>
            <a:pPr marL="342900" lvl="0" indent="-342900" algn="just">
              <a:spcAft>
                <a:spcPts val="0"/>
              </a:spcAft>
              <a:buFont typeface="Symbol" panose="05050102010706020507" pitchFamily="18" charset="2"/>
              <a:buChar char=""/>
            </a:pPr>
            <a:r>
              <a:rPr lang="ru-RU" sz="2400" b="1" dirty="0">
                <a:solidFill>
                  <a:srgbClr val="002060"/>
                </a:solidFill>
                <a:effectLst/>
                <a:latin typeface="Times New Roman" panose="02020603050405020304" pitchFamily="18" charset="0"/>
                <a:ea typeface="Times New Roman" panose="02020603050405020304" pitchFamily="18" charset="0"/>
              </a:rPr>
              <a:t>Наша «АНТИГОНА» в Крыму, на Таврической земле. 7 июня 2015г.</a:t>
            </a:r>
            <a:endParaRPr lang="ru-RU" sz="2400" dirty="0">
              <a:solidFill>
                <a:srgbClr val="002060"/>
              </a:solidFill>
              <a:effectLst/>
              <a:latin typeface="Times New Roman" panose="02020603050405020304" pitchFamily="18" charset="0"/>
              <a:ea typeface="Times New Roman" panose="02020603050405020304" pitchFamily="18" charset="0"/>
            </a:endParaRPr>
          </a:p>
          <a:p>
            <a:pPr algn="just">
              <a:spcAft>
                <a:spcPts val="0"/>
              </a:spcAft>
            </a:pPr>
            <a:r>
              <a:rPr lang="ru-RU" sz="2400" b="1" dirty="0">
                <a:solidFill>
                  <a:srgbClr val="002060"/>
                </a:solidFill>
                <a:effectLst/>
                <a:latin typeface="Times New Roman" panose="02020603050405020304" pitchFamily="18" charset="0"/>
                <a:ea typeface="Times New Roman" panose="02020603050405020304" pitchFamily="18" charset="0"/>
              </a:rPr>
              <a:t>XVII Международный Фестиваль «</a:t>
            </a:r>
            <a:r>
              <a:rPr lang="ru-RU" sz="2400" b="1" dirty="0" err="1">
                <a:solidFill>
                  <a:srgbClr val="002060"/>
                </a:solidFill>
                <a:effectLst/>
                <a:latin typeface="Times New Roman" panose="02020603050405020304" pitchFamily="18" charset="0"/>
                <a:ea typeface="Times New Roman" panose="02020603050405020304" pitchFamily="18" charset="0"/>
              </a:rPr>
              <a:t>Боспорские</a:t>
            </a:r>
            <a:r>
              <a:rPr lang="ru-RU" sz="2400" b="1" dirty="0">
                <a:solidFill>
                  <a:srgbClr val="002060"/>
                </a:solidFill>
                <a:effectLst/>
                <a:latin typeface="Times New Roman" panose="02020603050405020304" pitchFamily="18" charset="0"/>
                <a:ea typeface="Times New Roman" panose="02020603050405020304" pitchFamily="18" charset="0"/>
              </a:rPr>
              <a:t> </a:t>
            </a:r>
            <a:r>
              <a:rPr lang="ru-RU" sz="2400" b="1" dirty="0" err="1">
                <a:solidFill>
                  <a:srgbClr val="002060"/>
                </a:solidFill>
                <a:effectLst/>
                <a:latin typeface="Times New Roman" panose="02020603050405020304" pitchFamily="18" charset="0"/>
                <a:ea typeface="Times New Roman" panose="02020603050405020304" pitchFamily="18" charset="0"/>
              </a:rPr>
              <a:t>Агоны</a:t>
            </a:r>
            <a:r>
              <a:rPr lang="ru-RU" sz="2400" b="1" dirty="0">
                <a:solidFill>
                  <a:srgbClr val="002060"/>
                </a:solidFill>
                <a:effectLst/>
                <a:latin typeface="Times New Roman" panose="02020603050405020304" pitchFamily="18" charset="0"/>
                <a:ea typeface="Times New Roman" panose="02020603050405020304" pitchFamily="18" charset="0"/>
              </a:rPr>
              <a:t>» </a:t>
            </a:r>
            <a:endParaRPr lang="ru-RU" sz="2400" dirty="0">
              <a:solidFill>
                <a:srgbClr val="002060"/>
              </a:solidFill>
              <a:effectLst/>
              <a:latin typeface="Times New Roman" panose="02020603050405020304" pitchFamily="18" charset="0"/>
              <a:ea typeface="Times New Roman" panose="02020603050405020304" pitchFamily="18" charset="0"/>
            </a:endParaRPr>
          </a:p>
          <a:p>
            <a:pPr algn="just">
              <a:spcAft>
                <a:spcPts val="0"/>
              </a:spcAft>
            </a:pPr>
            <a:r>
              <a:rPr lang="ru-RU" sz="2400" dirty="0">
                <a:solidFill>
                  <a:srgbClr val="002060"/>
                </a:solidFill>
                <a:effectLst/>
                <a:latin typeface="Times New Roman" panose="02020603050405020304" pitchFamily="18" charset="0"/>
                <a:ea typeface="Times New Roman" panose="02020603050405020304" pitchFamily="18" charset="0"/>
              </a:rPr>
              <a:t>Исполнитель главной роли, наш протагонист, заслуженный артист России </a:t>
            </a:r>
            <a:r>
              <a:rPr lang="ru-RU" sz="2400" b="1" dirty="0">
                <a:solidFill>
                  <a:srgbClr val="002060"/>
                </a:solidFill>
                <a:effectLst/>
                <a:latin typeface="Times New Roman" panose="02020603050405020304" pitchFamily="18" charset="0"/>
                <a:ea typeface="Times New Roman" panose="02020603050405020304" pitchFamily="18" charset="0"/>
              </a:rPr>
              <a:t>Эвклид </a:t>
            </a:r>
            <a:r>
              <a:rPr lang="ru-RU" sz="2400" b="1" dirty="0" err="1">
                <a:solidFill>
                  <a:srgbClr val="002060"/>
                </a:solidFill>
                <a:effectLst/>
                <a:latin typeface="Times New Roman" panose="02020603050405020304" pitchFamily="18" charset="0"/>
                <a:ea typeface="Times New Roman" panose="02020603050405020304" pitchFamily="18" charset="0"/>
              </a:rPr>
              <a:t>Кюрдзидис</a:t>
            </a:r>
            <a:r>
              <a:rPr lang="ru-RU" sz="2400" dirty="0">
                <a:solidFill>
                  <a:srgbClr val="002060"/>
                </a:solidFill>
                <a:effectLst/>
                <a:latin typeface="Times New Roman" panose="02020603050405020304" pitchFamily="18" charset="0"/>
                <a:ea typeface="Times New Roman" panose="02020603050405020304" pitchFamily="18" charset="0"/>
              </a:rPr>
              <a:t>, был удостоен Приза за главную мужскую роль, за исполнение роли «</a:t>
            </a:r>
            <a:r>
              <a:rPr lang="ru-RU" sz="2400" dirty="0" err="1">
                <a:solidFill>
                  <a:srgbClr val="002060"/>
                </a:solidFill>
                <a:effectLst/>
                <a:latin typeface="Times New Roman" panose="02020603050405020304" pitchFamily="18" charset="0"/>
                <a:ea typeface="Times New Roman" panose="02020603050405020304" pitchFamily="18" charset="0"/>
              </a:rPr>
              <a:t>Креонта</a:t>
            </a:r>
            <a:r>
              <a:rPr lang="ru-RU" sz="2400" dirty="0">
                <a:solidFill>
                  <a:srgbClr val="002060"/>
                </a:solidFill>
                <a:effectLst/>
                <a:latin typeface="Times New Roman" panose="02020603050405020304" pitchFamily="18" charset="0"/>
                <a:ea typeface="Times New Roman" panose="02020603050405020304" pitchFamily="18" charset="0"/>
              </a:rPr>
              <a:t>, царя фиванского».</a:t>
            </a:r>
            <a:r>
              <a:rPr lang="el-GR" sz="2400" dirty="0">
                <a:solidFill>
                  <a:srgbClr val="002060"/>
                </a:solidFill>
                <a:effectLst/>
                <a:latin typeface="Times New Roman" panose="02020603050405020304" pitchFamily="18" charset="0"/>
                <a:ea typeface="Times New Roman" panose="02020603050405020304" pitchFamily="18" charset="0"/>
              </a:rPr>
              <a:t> /</a:t>
            </a:r>
            <a:r>
              <a:rPr lang="el-GR" sz="2400" b="1" dirty="0">
                <a:solidFill>
                  <a:srgbClr val="0000CC"/>
                </a:solidFill>
                <a:effectLst/>
                <a:latin typeface="Times New Roman" panose="02020603050405020304" pitchFamily="18" charset="0"/>
                <a:ea typeface="Times New Roman" panose="02020603050405020304" pitchFamily="18" charset="0"/>
              </a:rPr>
              <a:t> Παράσταση ΑΝΤΙΓΟΝΗ, 7 Ιουνίου 2015</a:t>
            </a:r>
            <a:endParaRPr lang="ru-RU" sz="2400" b="1" dirty="0">
              <a:solidFill>
                <a:srgbClr val="0000CC"/>
              </a:solidFill>
              <a:effectLst/>
              <a:latin typeface="Times New Roman" panose="02020603050405020304" pitchFamily="18" charset="0"/>
              <a:ea typeface="Times New Roman" panose="02020603050405020304" pitchFamily="18" charset="0"/>
            </a:endParaRPr>
          </a:p>
        </p:txBody>
      </p:sp>
      <p:pic>
        <p:nvPicPr>
          <p:cNvPr id="5122" name="Picture 2" descr="11377166_667757626692123_1864561184012699091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2973" y="2001513"/>
            <a:ext cx="3154075" cy="2368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1______________________________________________________________________________________________________________________________________________________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0272" y="2088776"/>
            <a:ext cx="2368723" cy="2368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7________________________________________"/>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6695" y="4544762"/>
            <a:ext cx="3344079" cy="2224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5__________________________________________________________"/>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7683" y="4544762"/>
            <a:ext cx="3343994" cy="2224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74070080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0649" y="237440"/>
            <a:ext cx="11301351" cy="2549416"/>
          </a:xfrm>
          <a:prstGeom prst="rect">
            <a:avLst/>
          </a:prstGeom>
        </p:spPr>
        <p:txBody>
          <a:bodyPr wrap="square">
            <a:spAutoFit/>
          </a:bodyPr>
          <a:lstStyle/>
          <a:p>
            <a:pPr marL="342900" lvl="0" indent="-342900" algn="just">
              <a:spcAft>
                <a:spcPts val="0"/>
              </a:spcAft>
              <a:buFont typeface="Wingdings" panose="05000000000000000000" pitchFamily="2" charset="2"/>
              <a:buChar char=""/>
            </a:pPr>
            <a:r>
              <a:rPr lang="ru-RU" sz="1600" b="1" dirty="0">
                <a:solidFill>
                  <a:srgbClr val="002060"/>
                </a:solidFill>
                <a:effectLst/>
                <a:latin typeface="Times New Roman" panose="02020603050405020304" pitchFamily="18" charset="0"/>
                <a:ea typeface="Times New Roman" panose="02020603050405020304" pitchFamily="18" charset="0"/>
              </a:rPr>
              <a:t>Участие ГКЦ на </a:t>
            </a:r>
            <a:r>
              <a:rPr lang="ru-RU" sz="1600" dirty="0">
                <a:solidFill>
                  <a:srgbClr val="C00000"/>
                </a:solidFill>
                <a:effectLst/>
                <a:latin typeface="Times New Roman" panose="02020603050405020304" pitchFamily="18" charset="0"/>
                <a:ea typeface="Times New Roman" panose="02020603050405020304" pitchFamily="18" charset="0"/>
              </a:rPr>
              <a:t>XVII</a:t>
            </a:r>
            <a:r>
              <a:rPr lang="en-US" sz="1600" dirty="0">
                <a:solidFill>
                  <a:srgbClr val="C00000"/>
                </a:solidFill>
                <a:effectLst/>
                <a:latin typeface="Times New Roman" panose="02020603050405020304" pitchFamily="18" charset="0"/>
                <a:ea typeface="Times New Roman" panose="02020603050405020304" pitchFamily="18" charset="0"/>
              </a:rPr>
              <a:t>I</a:t>
            </a:r>
            <a:r>
              <a:rPr lang="ru-RU" sz="1600" dirty="0">
                <a:solidFill>
                  <a:srgbClr val="C00000"/>
                </a:solidFill>
                <a:effectLst/>
                <a:latin typeface="Times New Roman" panose="02020603050405020304" pitchFamily="18" charset="0"/>
                <a:ea typeface="Times New Roman" panose="02020603050405020304" pitchFamily="18" charset="0"/>
              </a:rPr>
              <a:t> Международном Фестивале «Боспорские Агоны»,</a:t>
            </a:r>
            <a:r>
              <a:rPr lang="ru-RU" sz="1600" dirty="0">
                <a:solidFill>
                  <a:srgbClr val="000099"/>
                </a:solidFill>
                <a:effectLst/>
                <a:latin typeface="Times New Roman" panose="02020603050405020304" pitchFamily="18" charset="0"/>
                <a:ea typeface="Times New Roman" panose="02020603050405020304" pitchFamily="18" charset="0"/>
              </a:rPr>
              <a:t> </a:t>
            </a:r>
            <a:r>
              <a:rPr lang="el-GR" sz="1600" dirty="0">
                <a:solidFill>
                  <a:srgbClr val="000099"/>
                </a:solidFill>
                <a:effectLst/>
                <a:latin typeface="Times New Roman" panose="02020603050405020304" pitchFamily="18" charset="0"/>
                <a:ea typeface="Times New Roman" panose="02020603050405020304" pitchFamily="18" charset="0"/>
              </a:rPr>
              <a:t>/ </a:t>
            </a:r>
            <a:r>
              <a:rPr lang="el-GR" sz="1600" b="1" dirty="0">
                <a:solidFill>
                  <a:srgbClr val="0000CC"/>
                </a:solidFill>
                <a:effectLst/>
                <a:latin typeface="Times New Roman" panose="02020603050405020304" pitchFamily="18" charset="0"/>
                <a:ea typeface="Times New Roman" panose="02020603050405020304" pitchFamily="18" charset="0"/>
              </a:rPr>
              <a:t>Ημέρα Ελλάδας, 18</a:t>
            </a:r>
            <a:r>
              <a:rPr lang="el-GR" sz="1600" b="1" baseline="30000" dirty="0">
                <a:solidFill>
                  <a:srgbClr val="0000CC"/>
                </a:solidFill>
                <a:latin typeface="Times New Roman" panose="02020603050405020304" pitchFamily="18" charset="0"/>
                <a:ea typeface="Times New Roman" panose="02020603050405020304" pitchFamily="18" charset="0"/>
              </a:rPr>
              <a:t>ο Φεστιβάλ ΑΓΩΝΕΣ ΒΟΣΠΟΡΟΥ</a:t>
            </a:r>
            <a:endParaRPr lang="ru-RU" sz="1600" b="1" dirty="0">
              <a:solidFill>
                <a:srgbClr val="0000CC"/>
              </a:solidFill>
              <a:effectLst/>
              <a:latin typeface="Times New Roman" panose="02020603050405020304" pitchFamily="18" charset="0"/>
              <a:ea typeface="Times New Roman" panose="02020603050405020304" pitchFamily="18" charset="0"/>
            </a:endParaRPr>
          </a:p>
          <a:p>
            <a:pPr algn="just">
              <a:spcAft>
                <a:spcPts val="0"/>
              </a:spcAft>
            </a:pPr>
            <a:r>
              <a:rPr lang="ru-RU" sz="1600" b="1" dirty="0">
                <a:solidFill>
                  <a:srgbClr val="002060"/>
                </a:solidFill>
                <a:effectLst/>
                <a:latin typeface="Times New Roman" panose="02020603050405020304" pitchFamily="18" charset="0"/>
                <a:ea typeface="Times New Roman" panose="02020603050405020304" pitchFamily="18" charset="0"/>
              </a:rPr>
              <a:t> Пантикапей, Проведение Дня Греко-Российской Дружбы, июнь 2016.</a:t>
            </a:r>
            <a:endParaRPr lang="ru-RU" sz="1600" dirty="0">
              <a:effectLst/>
              <a:latin typeface="Times New Roman" panose="02020603050405020304" pitchFamily="18" charset="0"/>
              <a:ea typeface="Times New Roman" panose="02020603050405020304" pitchFamily="18" charset="0"/>
            </a:endParaRPr>
          </a:p>
          <a:p>
            <a:pPr algn="just">
              <a:spcAft>
                <a:spcPts val="0"/>
              </a:spcAft>
            </a:pPr>
            <a:r>
              <a:rPr lang="ru-RU" sz="1600" b="1" dirty="0">
                <a:solidFill>
                  <a:srgbClr val="002060"/>
                </a:solidFill>
                <a:effectLst/>
                <a:latin typeface="Times New Roman" panose="02020603050405020304" pitchFamily="18" charset="0"/>
                <a:ea typeface="Times New Roman" panose="02020603050405020304" pitchFamily="18" charset="0"/>
              </a:rPr>
              <a:t>Театральная Мастерская ГКЦ (худ. руководитель Г.В. </a:t>
            </a:r>
            <a:r>
              <a:rPr lang="ru-RU" sz="1600" b="1" dirty="0" err="1">
                <a:solidFill>
                  <a:srgbClr val="002060"/>
                </a:solidFill>
                <a:effectLst/>
                <a:latin typeface="Times New Roman" panose="02020603050405020304" pitchFamily="18" charset="0"/>
                <a:ea typeface="Times New Roman" panose="02020603050405020304" pitchFamily="18" charset="0"/>
              </a:rPr>
              <a:t>Червинский</a:t>
            </a:r>
            <a:r>
              <a:rPr lang="ru-RU" sz="1600" b="1" dirty="0">
                <a:solidFill>
                  <a:srgbClr val="002060"/>
                </a:solidFill>
                <a:effectLst/>
                <a:latin typeface="Times New Roman" panose="02020603050405020304" pitchFamily="18" charset="0"/>
                <a:ea typeface="Times New Roman" panose="02020603050405020304" pitchFamily="18" charset="0"/>
              </a:rPr>
              <a:t>) представила спектакль </a:t>
            </a:r>
            <a:r>
              <a:rPr lang="ru-RU" dirty="0">
                <a:solidFill>
                  <a:srgbClr val="002060"/>
                </a:solidFill>
                <a:effectLst/>
                <a:latin typeface="Times New Roman" panose="02020603050405020304" pitchFamily="18" charset="0"/>
                <a:ea typeface="Times New Roman" panose="02020603050405020304" pitchFamily="18" charset="0"/>
              </a:rPr>
              <a:t>"Орест" по произведению великого греческого поэта XX столетия, лауреата Ленинской премии, </a:t>
            </a:r>
            <a:r>
              <a:rPr lang="ru-RU" i="1" u="sng" dirty="0" err="1">
                <a:solidFill>
                  <a:srgbClr val="002060"/>
                </a:solidFill>
                <a:effectLst/>
                <a:latin typeface="Times New Roman" panose="02020603050405020304" pitchFamily="18" charset="0"/>
                <a:ea typeface="Times New Roman" panose="02020603050405020304" pitchFamily="18" charset="0"/>
              </a:rPr>
              <a:t>Янниса</a:t>
            </a:r>
            <a:r>
              <a:rPr lang="ru-RU" i="1" u="sng" dirty="0">
                <a:solidFill>
                  <a:srgbClr val="002060"/>
                </a:solidFill>
                <a:effectLst/>
                <a:latin typeface="Times New Roman" panose="02020603050405020304" pitchFamily="18" charset="0"/>
                <a:ea typeface="Times New Roman" panose="02020603050405020304" pitchFamily="18" charset="0"/>
              </a:rPr>
              <a:t> </a:t>
            </a:r>
            <a:r>
              <a:rPr lang="ru-RU" i="1" u="sng" dirty="0" err="1">
                <a:solidFill>
                  <a:srgbClr val="002060"/>
                </a:solidFill>
                <a:effectLst/>
                <a:latin typeface="Times New Roman" panose="02020603050405020304" pitchFamily="18" charset="0"/>
                <a:ea typeface="Times New Roman" panose="02020603050405020304" pitchFamily="18" charset="0"/>
              </a:rPr>
              <a:t>Рицоса</a:t>
            </a:r>
            <a:r>
              <a:rPr lang="ru-RU" dirty="0">
                <a:solidFill>
                  <a:srgbClr val="002060"/>
                </a:solidFill>
                <a:effectLst/>
                <a:latin typeface="Times New Roman" panose="02020603050405020304" pitchFamily="18" charset="0"/>
                <a:ea typeface="Times New Roman" panose="02020603050405020304" pitchFamily="18" charset="0"/>
              </a:rPr>
              <a:t>, в исполнении актера московского театра"Студия-69" Владимира </a:t>
            </a:r>
            <a:r>
              <a:rPr lang="ru-RU" dirty="0" err="1">
                <a:solidFill>
                  <a:srgbClr val="002060"/>
                </a:solidFill>
                <a:effectLst/>
                <a:latin typeface="Times New Roman" panose="02020603050405020304" pitchFamily="18" charset="0"/>
                <a:ea typeface="Times New Roman" panose="02020603050405020304" pitchFamily="18" charset="0"/>
              </a:rPr>
              <a:t>Сечкина</a:t>
            </a:r>
            <a:r>
              <a:rPr lang="ru-RU" dirty="0">
                <a:solidFill>
                  <a:srgbClr val="002060"/>
                </a:solidFill>
                <a:effectLst/>
                <a:latin typeface="Times New Roman" panose="02020603050405020304" pitchFamily="18" charset="0"/>
                <a:ea typeface="Times New Roman" panose="02020603050405020304" pitchFamily="18" charset="0"/>
              </a:rPr>
              <a:t>, завоевавшего специальный приз жюри</a:t>
            </a:r>
            <a:endParaRPr lang="ru-RU" sz="1600" dirty="0">
              <a:effectLst/>
              <a:latin typeface="Times New Roman" panose="02020603050405020304" pitchFamily="18" charset="0"/>
              <a:ea typeface="Times New Roman" panose="02020603050405020304" pitchFamily="18" charset="0"/>
            </a:endParaRPr>
          </a:p>
          <a:p>
            <a:pPr algn="just">
              <a:spcBef>
                <a:spcPts val="200"/>
              </a:spcBef>
              <a:spcAft>
                <a:spcPts val="0"/>
              </a:spcAft>
            </a:pPr>
            <a:r>
              <a:rPr lang="ru-RU"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На закрытии Фестиваля 10 июня 2016г. на античном, древнегреческом Пританее директор ГКЦ, историк и актриса Теодора </a:t>
            </a:r>
            <a:r>
              <a:rPr lang="ru-RU" b="1"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Янници</a:t>
            </a:r>
            <a:r>
              <a:rPr lang="ru-RU"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показала специальную программу, включающую монологи </a:t>
            </a:r>
            <a:r>
              <a:rPr lang="ru-RU" b="1"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Антигоны</a:t>
            </a:r>
            <a:r>
              <a:rPr lang="ru-RU"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в сочетании с презентацией на тему общих страниц в истории двух близких по духу, по ментальности народов, россиян и греков.</a:t>
            </a:r>
            <a:endParaRPr lang="ru-RU"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pic>
        <p:nvPicPr>
          <p:cNvPr id="6146" name="Picture 2" descr="AFX_0046%D0%B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4422" y="3586650"/>
            <a:ext cx="3802763" cy="254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10_____________________________________________________________________________________________________________________________________________________________________________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730" y="2706401"/>
            <a:ext cx="3825771" cy="2554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descr="DSC02122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106" y="2777351"/>
            <a:ext cx="3825316" cy="255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14901482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AFX_0129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7333" y="298071"/>
            <a:ext cx="4282229" cy="287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descr="DSC01892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1843" y="1487803"/>
            <a:ext cx="3629086" cy="27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pic>
        <p:nvPicPr>
          <p:cNvPr id="5" name="Picture 5" descr="AFX_0120__.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0427" y="3483617"/>
            <a:ext cx="3956647" cy="2642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303451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7794" y="2158976"/>
            <a:ext cx="347662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3" descr="IMG_3338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075" y="3015848"/>
            <a:ext cx="4856680" cy="3077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4" descr="c_4d73afffa1e0adc8e14f02a1cb2e07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3049" y="2158976"/>
            <a:ext cx="3838575" cy="414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1860467" y="6333197"/>
            <a:ext cx="9041081" cy="369332"/>
          </a:xfrm>
          <a:prstGeom prst="rect">
            <a:avLst/>
          </a:prstGeom>
        </p:spPr>
        <p:txBody>
          <a:bodyPr wrap="square">
            <a:spAutoFit/>
          </a:bodyPr>
          <a:lstStyle/>
          <a:p>
            <a:pPr algn="just">
              <a:spcAft>
                <a:spcPts val="0"/>
              </a:spcAft>
            </a:pPr>
            <a:r>
              <a:rPr lang="ru-RU" dirty="0">
                <a:solidFill>
                  <a:srgbClr val="002060"/>
                </a:solidFill>
                <a:effectLst/>
                <a:latin typeface="Times New Roman" panose="02020603050405020304" pitchFamily="18" charset="0"/>
                <a:ea typeface="Times New Roman" panose="02020603050405020304" pitchFamily="18" charset="0"/>
              </a:rPr>
              <a:t>Режиссер-постановщик </a:t>
            </a:r>
            <a:r>
              <a:rPr lang="ru-RU" b="1" dirty="0" err="1">
                <a:solidFill>
                  <a:srgbClr val="002060"/>
                </a:solidFill>
                <a:effectLst/>
                <a:latin typeface="Times New Roman" panose="02020603050405020304" pitchFamily="18" charset="0"/>
                <a:ea typeface="Times New Roman" panose="02020603050405020304" pitchFamily="18" charset="0"/>
              </a:rPr>
              <a:t>Ангелоса</a:t>
            </a:r>
            <a:r>
              <a:rPr lang="ru-RU" b="1" dirty="0">
                <a:solidFill>
                  <a:srgbClr val="002060"/>
                </a:solidFill>
                <a:effectLst/>
                <a:latin typeface="Times New Roman" panose="02020603050405020304" pitchFamily="18" charset="0"/>
                <a:ea typeface="Times New Roman" panose="02020603050405020304" pitchFamily="18" charset="0"/>
              </a:rPr>
              <a:t> </a:t>
            </a:r>
            <a:r>
              <a:rPr lang="ru-RU" b="1" dirty="0" err="1">
                <a:solidFill>
                  <a:srgbClr val="002060"/>
                </a:solidFill>
                <a:effectLst/>
                <a:latin typeface="Times New Roman" panose="02020603050405020304" pitchFamily="18" charset="0"/>
                <a:ea typeface="Times New Roman" panose="02020603050405020304" pitchFamily="18" charset="0"/>
              </a:rPr>
              <a:t>Сидератоса</a:t>
            </a:r>
            <a:r>
              <a:rPr lang="ru-RU" b="1" dirty="0">
                <a:solidFill>
                  <a:srgbClr val="002060"/>
                </a:solidFill>
                <a:effectLst/>
                <a:latin typeface="Times New Roman" panose="02020603050405020304" pitchFamily="18" charset="0"/>
                <a:ea typeface="Times New Roman" panose="02020603050405020304" pitchFamily="18" charset="0"/>
              </a:rPr>
              <a:t>, </a:t>
            </a:r>
            <a:r>
              <a:rPr lang="ru-RU" dirty="0">
                <a:solidFill>
                  <a:srgbClr val="002060"/>
                </a:solidFill>
                <a:effectLst/>
                <a:latin typeface="Times New Roman" panose="02020603050405020304" pitchFamily="18" charset="0"/>
                <a:ea typeface="Times New Roman" panose="02020603050405020304" pitchFamily="18" charset="0"/>
              </a:rPr>
              <a:t>Музыка – </a:t>
            </a:r>
            <a:r>
              <a:rPr lang="ru-RU" b="1" dirty="0">
                <a:solidFill>
                  <a:srgbClr val="002060"/>
                </a:solidFill>
                <a:effectLst/>
                <a:latin typeface="Times New Roman" panose="02020603050405020304" pitchFamily="18" charset="0"/>
                <a:ea typeface="Times New Roman" panose="02020603050405020304" pitchFamily="18" charset="0"/>
              </a:rPr>
              <a:t>Никос </a:t>
            </a:r>
            <a:r>
              <a:rPr lang="ru-RU" b="1" dirty="0" err="1">
                <a:solidFill>
                  <a:srgbClr val="002060"/>
                </a:solidFill>
                <a:effectLst/>
                <a:latin typeface="Times New Roman" panose="02020603050405020304" pitchFamily="18" charset="0"/>
                <a:ea typeface="Times New Roman" panose="02020603050405020304" pitchFamily="18" charset="0"/>
              </a:rPr>
              <a:t>Ксантулис</a:t>
            </a:r>
            <a:r>
              <a:rPr lang="ru-RU" b="1" dirty="0">
                <a:solidFill>
                  <a:srgbClr val="002060"/>
                </a:solidFill>
                <a:effectLst/>
                <a:latin typeface="Times New Roman" panose="02020603050405020304" pitchFamily="18" charset="0"/>
                <a:ea typeface="Times New Roman" panose="02020603050405020304" pitchFamily="18" charset="0"/>
              </a:rPr>
              <a:t>.</a:t>
            </a:r>
            <a:endParaRPr lang="ru-RU" dirty="0">
              <a:effectLst/>
              <a:latin typeface="Times New Roman" panose="02020603050405020304" pitchFamily="18" charset="0"/>
              <a:ea typeface="Times New Roman" panose="02020603050405020304" pitchFamily="18" charset="0"/>
            </a:endParaRPr>
          </a:p>
        </p:txBody>
      </p:sp>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
        <p:nvSpPr>
          <p:cNvPr id="4" name="Прямоугольник 3"/>
          <p:cNvSpPr/>
          <p:nvPr/>
        </p:nvSpPr>
        <p:spPr>
          <a:xfrm>
            <a:off x="1511972" y="120277"/>
            <a:ext cx="10477995" cy="2246769"/>
          </a:xfrm>
          <a:prstGeom prst="rect">
            <a:avLst/>
          </a:prstGeom>
        </p:spPr>
        <p:txBody>
          <a:bodyPr wrap="square">
            <a:spAutoFit/>
          </a:bodyPr>
          <a:lstStyle/>
          <a:p>
            <a:r>
              <a:rPr lang="ru-RU" sz="2000" dirty="0">
                <a:solidFill>
                  <a:srgbClr val="002060"/>
                </a:solidFill>
                <a:latin typeface="Times New Roman" panose="02020603050405020304" pitchFamily="18" charset="0"/>
                <a:cs typeface="Times New Roman" panose="02020603050405020304" pitchFamily="18" charset="0"/>
              </a:rPr>
              <a:t>Постановка трагедии Еврипида «ТРОЯНКИ».</a:t>
            </a:r>
            <a:r>
              <a:rPr lang="el-GR" sz="2000" dirty="0">
                <a:solidFill>
                  <a:srgbClr val="002060"/>
                </a:solidFill>
                <a:latin typeface="Times New Roman" panose="02020603050405020304" pitchFamily="18" charset="0"/>
                <a:cs typeface="Times New Roman" panose="02020603050405020304" pitchFamily="18" charset="0"/>
              </a:rPr>
              <a:t> / </a:t>
            </a:r>
            <a:r>
              <a:rPr lang="el-GR" sz="2000" b="1" dirty="0">
                <a:solidFill>
                  <a:srgbClr val="0000CC"/>
                </a:solidFill>
                <a:latin typeface="Times New Roman" panose="02020603050405020304" pitchFamily="18" charset="0"/>
                <a:cs typeface="Times New Roman" panose="02020603050405020304" pitchFamily="18" charset="0"/>
              </a:rPr>
              <a:t>ΤΡΩΑΔΕΣ ΕΥΡΙΠΙΔΟΥ, 15,17 ΜΑΡΤΊΟΥ 2017.</a:t>
            </a:r>
            <a:endParaRPr lang="ru-RU" sz="2000" b="1" dirty="0">
              <a:solidFill>
                <a:srgbClr val="0000CC"/>
              </a:solidFill>
              <a:latin typeface="Times New Roman" panose="02020603050405020304" pitchFamily="18" charset="0"/>
              <a:cs typeface="Times New Roman" panose="02020603050405020304" pitchFamily="18" charset="0"/>
            </a:endParaRPr>
          </a:p>
          <a:p>
            <a:r>
              <a:rPr lang="ru-RU" sz="2000" dirty="0">
                <a:solidFill>
                  <a:srgbClr val="002060"/>
                </a:solidFill>
                <a:latin typeface="Times New Roman" panose="02020603050405020304" pitchFamily="18" charset="0"/>
                <a:cs typeface="Times New Roman" panose="02020603050405020304" pitchFamily="18" charset="0"/>
              </a:rPr>
              <a:t>Еще один проект, о котором давно мечтали и так долго и трепетно к нему шли, воплощается в жизни. </a:t>
            </a:r>
          </a:p>
          <a:p>
            <a:r>
              <a:rPr lang="ru-RU" sz="2000" dirty="0">
                <a:solidFill>
                  <a:srgbClr val="002060"/>
                </a:solidFill>
                <a:latin typeface="Times New Roman" panose="02020603050405020304" pitchFamily="18" charset="0"/>
                <a:cs typeface="Times New Roman" panose="02020603050405020304" pitchFamily="18" charset="0"/>
              </a:rPr>
              <a:t>15 и 17 марта 2017г. на сцене «Государственного академического музыкального театра  Республики Крым» состоялись премьерные спектакли сильнейшей, непревзойдённой по своей мощи антивоенной пьесы всех эпох, пьесы Еврипида «ТРОЯНКИ». </a:t>
            </a:r>
          </a:p>
        </p:txBody>
      </p:sp>
    </p:spTree>
    <p:extLst>
      <p:ext uri="{BB962C8B-B14F-4D97-AF65-F5344CB8AC3E}">
        <p14:creationId xmlns:p14="http://schemas.microsoft.com/office/powerpoint/2010/main" val="178611927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7511" y="107330"/>
            <a:ext cx="11435938" cy="941796"/>
          </a:xfrm>
          <a:prstGeom prst="rect">
            <a:avLst/>
          </a:prstGeom>
        </p:spPr>
        <p:txBody>
          <a:bodyPr wrap="square">
            <a:spAutoFit/>
          </a:bodyPr>
          <a:lstStyle/>
          <a:p>
            <a:pPr marL="342900" lvl="0" indent="-342900" algn="ctr">
              <a:lnSpc>
                <a:spcPct val="115000"/>
              </a:lnSpc>
              <a:spcAft>
                <a:spcPts val="0"/>
              </a:spcAft>
              <a:buFont typeface="Wingdings" panose="05000000000000000000" pitchFamily="2" charset="2"/>
              <a:buChar char=""/>
            </a:pPr>
            <a:r>
              <a:rPr lang="ru-RU" sz="2400" b="1" dirty="0">
                <a:solidFill>
                  <a:srgbClr val="002060"/>
                </a:solidFill>
                <a:effectLst/>
                <a:latin typeface="Times New Roman" panose="02020603050405020304" pitchFamily="18" charset="0"/>
                <a:ea typeface="Times New Roman" panose="02020603050405020304" pitchFamily="18" charset="0"/>
              </a:rPr>
              <a:t>Показ спектакля 12 марта 2018 года в Москве, в рамках Фестиваля ДНИ КРЫМА в МОСКВЕ </a:t>
            </a:r>
          </a:p>
        </p:txBody>
      </p:sp>
      <p:pic>
        <p:nvPicPr>
          <p:cNvPr id="3" name="Рисунок 2"/>
          <p:cNvPicPr/>
          <p:nvPr/>
        </p:nvPicPr>
        <p:blipFill>
          <a:blip r:embed="rId2">
            <a:extLst>
              <a:ext uri="{28A0092B-C50C-407E-A947-70E740481C1C}">
                <a14:useLocalDpi xmlns:a14="http://schemas.microsoft.com/office/drawing/2010/main" val="0"/>
              </a:ext>
            </a:extLst>
          </a:blip>
          <a:srcRect/>
          <a:stretch>
            <a:fillRect/>
          </a:stretch>
        </p:blipFill>
        <p:spPr bwMode="auto">
          <a:xfrm>
            <a:off x="2949328" y="1294411"/>
            <a:ext cx="6194671" cy="4455626"/>
          </a:xfrm>
          <a:prstGeom prst="rect">
            <a:avLst/>
          </a:prstGeom>
          <a:noFill/>
          <a:ln>
            <a:noFill/>
          </a:ln>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4173724561"/>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2087989" y="961902"/>
            <a:ext cx="8841881" cy="4450813"/>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25003699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9226" y="106482"/>
            <a:ext cx="7473538" cy="6632765"/>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244359312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2332881" y="449493"/>
            <a:ext cx="8081777" cy="5403272"/>
          </a:xfrm>
          <a:prstGeom prst="rect">
            <a:avLst/>
          </a:prstGeom>
          <a:noFill/>
          <a:ln>
            <a:noFill/>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14032100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4654" y="246827"/>
            <a:ext cx="11495313" cy="2169825"/>
          </a:xfrm>
          <a:prstGeom prst="rect">
            <a:avLst/>
          </a:prstGeom>
        </p:spPr>
        <p:txBody>
          <a:bodyPr wrap="square">
            <a:spAutoFit/>
          </a:bodyPr>
          <a:lstStyle/>
          <a:p>
            <a:pPr marL="342900" lvl="0" indent="-342900" algn="ctr">
              <a:lnSpc>
                <a:spcPct val="115000"/>
              </a:lnSpc>
              <a:spcAft>
                <a:spcPts val="0"/>
              </a:spcAft>
              <a:buFont typeface="Wingdings" panose="05000000000000000000" pitchFamily="2" charset="2"/>
              <a:buChar char=""/>
            </a:pPr>
            <a:r>
              <a:rPr lang="ru-RU" sz="2000" b="1" dirty="0">
                <a:solidFill>
                  <a:srgbClr val="760000"/>
                </a:solidFill>
                <a:effectLst/>
                <a:latin typeface="Times New Roman" panose="02020603050405020304" pitchFamily="18" charset="0"/>
                <a:ea typeface="Times New Roman" panose="02020603050405020304" pitchFamily="18" charset="0"/>
              </a:rPr>
              <a:t>Участие в XV Международном фестивале национальных театров "Москва - город мира"</a:t>
            </a:r>
            <a:endParaRPr lang="ru-RU" sz="2000" b="1" dirty="0">
              <a:effectLst/>
              <a:latin typeface="Times New Roman" panose="02020603050405020304" pitchFamily="18" charset="0"/>
              <a:ea typeface="Times New Roman" panose="02020603050405020304" pitchFamily="18" charset="0"/>
            </a:endParaRPr>
          </a:p>
          <a:p>
            <a:pPr marL="457200" algn="ctr">
              <a:lnSpc>
                <a:spcPct val="115000"/>
              </a:lnSpc>
              <a:spcAft>
                <a:spcPts val="0"/>
              </a:spcAft>
            </a:pPr>
            <a:r>
              <a:rPr lang="ru-RU" sz="2000" b="1" dirty="0">
                <a:solidFill>
                  <a:srgbClr val="B01C3C"/>
                </a:solidFill>
                <a:effectLst/>
                <a:latin typeface="Times New Roman" panose="02020603050405020304" pitchFamily="18" charset="0"/>
                <a:ea typeface="Times New Roman" panose="02020603050405020304" pitchFamily="18" charset="0"/>
              </a:rPr>
              <a:t>ЕЩЕ ОДИН МОМЕНТ В ИСТОРИИ</a:t>
            </a:r>
            <a:endParaRPr lang="ru-RU" sz="2000" dirty="0">
              <a:effectLst/>
              <a:latin typeface="Times New Roman" panose="02020603050405020304" pitchFamily="18" charset="0"/>
              <a:ea typeface="Times New Roman" panose="02020603050405020304" pitchFamily="18" charset="0"/>
            </a:endParaRPr>
          </a:p>
          <a:p>
            <a:pPr marL="457200" algn="ctr">
              <a:spcAft>
                <a:spcPts val="0"/>
              </a:spcAft>
            </a:pPr>
            <a:r>
              <a:rPr lang="ru-RU" sz="2000" b="1" dirty="0">
                <a:solidFill>
                  <a:srgbClr val="C00000"/>
                </a:solidFill>
                <a:effectLst/>
                <a:latin typeface="Times New Roman" panose="02020603050405020304" pitchFamily="18" charset="0"/>
                <a:ea typeface="Times New Roman" panose="02020603050405020304" pitchFamily="18" charset="0"/>
              </a:rPr>
              <a:t>«ТРОЯНКИ» </a:t>
            </a:r>
            <a:r>
              <a:rPr lang="ru-RU" sz="2000" b="1" i="1" dirty="0">
                <a:solidFill>
                  <a:srgbClr val="C00000"/>
                </a:solidFill>
                <a:effectLst/>
                <a:latin typeface="Times New Roman" panose="02020603050405020304" pitchFamily="18" charset="0"/>
                <a:ea typeface="Times New Roman" panose="02020603050405020304" pitchFamily="18" charset="0"/>
              </a:rPr>
              <a:t>Еврипида</a:t>
            </a:r>
            <a:endParaRPr lang="ru-RU" sz="2000" dirty="0">
              <a:effectLst/>
              <a:latin typeface="Times New Roman" panose="02020603050405020304" pitchFamily="18" charset="0"/>
              <a:ea typeface="Times New Roman" panose="02020603050405020304" pitchFamily="18" charset="0"/>
            </a:endParaRPr>
          </a:p>
          <a:p>
            <a:pPr marL="457200" algn="ctr">
              <a:lnSpc>
                <a:spcPct val="115000"/>
              </a:lnSpc>
              <a:spcAft>
                <a:spcPts val="0"/>
              </a:spcAft>
            </a:pPr>
            <a:r>
              <a:rPr lang="ru-RU" sz="2000" b="1" dirty="0">
                <a:solidFill>
                  <a:srgbClr val="B01C3C"/>
                </a:solidFill>
                <a:effectLst/>
                <a:latin typeface="Times New Roman" panose="02020603050405020304" pitchFamily="18" charset="0"/>
                <a:ea typeface="Times New Roman" panose="02020603050405020304" pitchFamily="18" charset="0"/>
              </a:rPr>
              <a:t>ГРАН ПРИ </a:t>
            </a:r>
            <a:r>
              <a:rPr lang="el-GR" sz="2000" b="1" dirty="0">
                <a:solidFill>
                  <a:srgbClr val="B01C3C"/>
                </a:solidFill>
                <a:effectLst/>
                <a:latin typeface="Times New Roman" panose="02020603050405020304" pitchFamily="18" charset="0"/>
                <a:ea typeface="Times New Roman" panose="02020603050405020304" pitchFamily="18" charset="0"/>
              </a:rPr>
              <a:t>XV</a:t>
            </a:r>
            <a:r>
              <a:rPr lang="ru-RU" sz="2000" b="1" dirty="0">
                <a:solidFill>
                  <a:srgbClr val="B01C3C"/>
                </a:solidFill>
                <a:effectLst/>
                <a:latin typeface="Times New Roman" panose="02020603050405020304" pitchFamily="18" charset="0"/>
                <a:ea typeface="Times New Roman" panose="02020603050405020304" pitchFamily="18" charset="0"/>
              </a:rPr>
              <a:t> МЕЖДУНАРОДНОГО ФЕСТИВАЛЯ НАЦИОНАЛЬНЫХ ТЕАТРОВ «МОСКВА – ГОРОД МИРА»</a:t>
            </a:r>
            <a:endParaRPr lang="ru-RU" sz="2000" dirty="0">
              <a:effectLst/>
              <a:latin typeface="Times New Roman" panose="02020603050405020304" pitchFamily="18" charset="0"/>
              <a:ea typeface="Times New Roman" panose="02020603050405020304" pitchFamily="18" charset="0"/>
            </a:endParaRPr>
          </a:p>
          <a:p>
            <a:pPr algn="ctr">
              <a:lnSpc>
                <a:spcPct val="115000"/>
              </a:lnSpc>
              <a:spcAft>
                <a:spcPts val="0"/>
              </a:spcAft>
              <a:tabLst>
                <a:tab pos="895350" algn="l"/>
                <a:tab pos="1755775" algn="ctr"/>
                <a:tab pos="3512185" algn="r"/>
              </a:tabLst>
            </a:pPr>
            <a:r>
              <a:rPr lang="ru-RU" sz="2000" b="1" dirty="0">
                <a:solidFill>
                  <a:srgbClr val="000066"/>
                </a:solidFill>
                <a:effectLst/>
                <a:latin typeface="Times New Roman" panose="02020603050405020304" pitchFamily="18" charset="0"/>
                <a:ea typeface="Times New Roman" panose="02020603050405020304" pitchFamily="18" charset="0"/>
              </a:rPr>
              <a:t>3 июня 2018</a:t>
            </a:r>
            <a:r>
              <a:rPr lang="el-GR" sz="2000" b="1" dirty="0">
                <a:solidFill>
                  <a:srgbClr val="000066"/>
                </a:solidFill>
                <a:effectLst/>
                <a:latin typeface="Times New Roman" panose="02020603050405020304" pitchFamily="18" charset="0"/>
                <a:ea typeface="Times New Roman" panose="02020603050405020304" pitchFamily="18" charset="0"/>
              </a:rPr>
              <a:t> – </a:t>
            </a:r>
            <a:endParaRPr lang="ru-RU" sz="2000" dirty="0">
              <a:effectLst/>
              <a:latin typeface="Times New Roman" panose="02020603050405020304" pitchFamily="18" charset="0"/>
              <a:ea typeface="Times New Roman" panose="02020603050405020304" pitchFamily="18" charset="0"/>
            </a:endParaRPr>
          </a:p>
        </p:txBody>
      </p:sp>
      <p:pic>
        <p:nvPicPr>
          <p:cNvPr id="3" name="Рисунок 2" descr="IMG_265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9742" y="2525370"/>
            <a:ext cx="2985135" cy="3976370"/>
          </a:xfrm>
          <a:prstGeom prst="rect">
            <a:avLst/>
          </a:prstGeom>
          <a:noFill/>
          <a:ln>
            <a:noFill/>
          </a:ln>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3915813850"/>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ADA12B6-FB1A-4093-1ED2-B99764276617}"/>
              </a:ext>
            </a:extLst>
          </p:cNvPr>
          <p:cNvSpPr txBox="1"/>
          <p:nvPr/>
        </p:nvSpPr>
        <p:spPr>
          <a:xfrm>
            <a:off x="3708400" y="182881"/>
            <a:ext cx="6543040" cy="5673861"/>
          </a:xfrm>
          <a:prstGeom prst="rect">
            <a:avLst/>
          </a:prstGeom>
          <a:noFill/>
        </p:spPr>
        <p:txBody>
          <a:bodyPr wrap="square">
            <a:spAutoFit/>
          </a:bodyPr>
          <a:lstStyle/>
          <a:p>
            <a:pPr marL="342900" lvl="0" indent="-342900" algn="ctr">
              <a:buFont typeface="Wingdings" panose="05000000000000000000" pitchFamily="2" charset="2"/>
              <a:buChar char=""/>
            </a:pPr>
            <a:r>
              <a:rPr lang="el-GR" sz="1800" b="1" dirty="0">
                <a:solidFill>
                  <a:srgbClr val="990000"/>
                </a:solidFill>
                <a:effectLst/>
                <a:latin typeface="Times New Roman" panose="02020603050405020304" pitchFamily="18" charset="0"/>
                <a:ea typeface="SimSun" panose="02010600030101010101" pitchFamily="2" charset="-122"/>
              </a:rPr>
              <a:t>ΑΛΛΗ ΜΙΑ ΣΤΙΓΜΗ ΣΤΗΝ ΙΣΤΟΡΙΑ</a:t>
            </a:r>
            <a:endParaRPr lang="el-GR" sz="1600" dirty="0">
              <a:effectLst/>
              <a:latin typeface="Times New Roman" panose="02020603050405020304" pitchFamily="18" charset="0"/>
              <a:ea typeface="SimSun" panose="02010600030101010101" pitchFamily="2" charset="-122"/>
            </a:endParaRPr>
          </a:p>
          <a:p>
            <a:pPr marL="457200" algn="ctr"/>
            <a:r>
              <a:rPr lang="el-GR" sz="1800" b="1" dirty="0">
                <a:solidFill>
                  <a:srgbClr val="990000"/>
                </a:solidFill>
                <a:effectLst/>
                <a:latin typeface="Times New Roman" panose="02020603050405020304" pitchFamily="18" charset="0"/>
                <a:ea typeface="SimSun" panose="02010600030101010101" pitchFamily="2" charset="-122"/>
              </a:rPr>
              <a:t>«ΤΡΩΑΔΕΣ»  </a:t>
            </a:r>
            <a:r>
              <a:rPr lang="el-GR" sz="1800" b="1" dirty="0" err="1">
                <a:solidFill>
                  <a:srgbClr val="990000"/>
                </a:solidFill>
                <a:effectLst/>
                <a:latin typeface="Times New Roman" panose="02020603050405020304" pitchFamily="18" charset="0"/>
                <a:ea typeface="SimSun" panose="02010600030101010101" pitchFamily="2" charset="-122"/>
              </a:rPr>
              <a:t>Ευριπίδου</a:t>
            </a:r>
            <a:endParaRPr lang="el-GR" sz="1600" dirty="0">
              <a:effectLst/>
              <a:latin typeface="Times New Roman" panose="02020603050405020304" pitchFamily="18" charset="0"/>
              <a:ea typeface="SimSun" panose="02010600030101010101" pitchFamily="2" charset="-122"/>
            </a:endParaRPr>
          </a:p>
          <a:p>
            <a:pPr marL="457200" algn="ctr"/>
            <a:r>
              <a:rPr lang="el-GR" sz="1800" b="1" dirty="0">
                <a:solidFill>
                  <a:srgbClr val="990000"/>
                </a:solidFill>
                <a:effectLst/>
                <a:latin typeface="Times New Roman" panose="02020603050405020304" pitchFamily="18" charset="0"/>
                <a:ea typeface="SimSun" panose="02010600030101010101" pitchFamily="2" charset="-122"/>
              </a:rPr>
              <a:t>GRAND PRIX 15ου ΔΙΕΘΝΟΥΣ ΦΕΣΤΙΒΑΛ ΕΘΝΙΚΩΝ ΘΕΑΤΡΩΝ</a:t>
            </a:r>
            <a:endParaRPr lang="el-GR" sz="1600" dirty="0">
              <a:effectLst/>
              <a:latin typeface="Times New Roman" panose="02020603050405020304" pitchFamily="18" charset="0"/>
              <a:ea typeface="SimSun" panose="02010600030101010101" pitchFamily="2" charset="-122"/>
            </a:endParaRPr>
          </a:p>
          <a:p>
            <a:pPr marL="457200" algn="ctr"/>
            <a:r>
              <a:rPr lang="el-GR" sz="1800" b="1" dirty="0">
                <a:solidFill>
                  <a:srgbClr val="990000"/>
                </a:solidFill>
                <a:effectLst/>
                <a:latin typeface="Times New Roman" panose="02020603050405020304" pitchFamily="18" charset="0"/>
                <a:ea typeface="SimSun" panose="02010600030101010101" pitchFamily="2" charset="-122"/>
              </a:rPr>
              <a:t>«ΜΟΣΧΑ – ΠΟΛΗ του ΚΟΣΜΟΥ»</a:t>
            </a:r>
            <a:endParaRPr lang="el-GR" sz="1600" dirty="0">
              <a:effectLst/>
              <a:latin typeface="Times New Roman" panose="02020603050405020304" pitchFamily="18" charset="0"/>
              <a:ea typeface="SimSun" panose="02010600030101010101" pitchFamily="2" charset="-122"/>
            </a:endParaRPr>
          </a:p>
          <a:p>
            <a:pPr marL="457200" algn="just"/>
            <a:r>
              <a:rPr lang="el-GR" sz="1800" dirty="0">
                <a:solidFill>
                  <a:srgbClr val="002060"/>
                </a:solidFill>
                <a:effectLst/>
                <a:latin typeface="Times New Roman" panose="02020603050405020304" pitchFamily="18" charset="0"/>
                <a:ea typeface="SimSun" panose="02010600030101010101" pitchFamily="2" charset="-122"/>
              </a:rPr>
              <a:t> </a:t>
            </a:r>
            <a:endParaRPr lang="el-GR" sz="1600" dirty="0">
              <a:effectLst/>
              <a:latin typeface="Times New Roman" panose="02020603050405020304" pitchFamily="18" charset="0"/>
              <a:ea typeface="SimSun" panose="02010600030101010101" pitchFamily="2" charset="-122"/>
            </a:endParaRPr>
          </a:p>
          <a:p>
            <a:pPr marL="342900" lvl="0" indent="-342900" algn="just">
              <a:buFont typeface="Wingdings" panose="05000000000000000000" pitchFamily="2" charset="2"/>
              <a:buChar char=""/>
            </a:pPr>
            <a:r>
              <a:rPr lang="el-GR" sz="1800" b="1" dirty="0">
                <a:solidFill>
                  <a:srgbClr val="002060"/>
                </a:solidFill>
                <a:effectLst/>
                <a:latin typeface="Times New Roman" panose="02020603050405020304" pitchFamily="18" charset="0"/>
                <a:ea typeface="SimSun" panose="02010600030101010101" pitchFamily="2" charset="-122"/>
              </a:rPr>
              <a:t>GRAND PRIX</a:t>
            </a:r>
            <a:r>
              <a:rPr lang="el-GR" sz="1800" dirty="0">
                <a:solidFill>
                  <a:srgbClr val="002060"/>
                </a:solidFill>
                <a:effectLst/>
                <a:latin typeface="Times New Roman" panose="02020603050405020304" pitchFamily="18" charset="0"/>
                <a:ea typeface="SimSun" panose="02010600030101010101" pitchFamily="2" charset="-122"/>
              </a:rPr>
              <a:t> στην παράστασή μας «</a:t>
            </a:r>
            <a:r>
              <a:rPr lang="el-GR" sz="1800" b="1" dirty="0">
                <a:solidFill>
                  <a:srgbClr val="002060"/>
                </a:solidFill>
                <a:effectLst/>
                <a:latin typeface="Times New Roman" panose="02020603050405020304" pitchFamily="18" charset="0"/>
                <a:ea typeface="SimSun" panose="02010600030101010101" pitchFamily="2" charset="-122"/>
              </a:rPr>
              <a:t>ΤΡΩΑΔΕΣ</a:t>
            </a:r>
            <a:r>
              <a:rPr lang="el-GR" sz="1800" dirty="0">
                <a:solidFill>
                  <a:srgbClr val="002060"/>
                </a:solidFill>
                <a:effectLst/>
                <a:latin typeface="Times New Roman" panose="02020603050405020304" pitchFamily="18" charset="0"/>
                <a:ea typeface="SimSun" panose="02010600030101010101" pitchFamily="2" charset="-122"/>
              </a:rPr>
              <a:t>» σε σκηνοθεσία του Έλληνα σκηνοθέτη </a:t>
            </a:r>
            <a:r>
              <a:rPr lang="el-GR" sz="1800" b="1" dirty="0">
                <a:solidFill>
                  <a:srgbClr val="002060"/>
                </a:solidFill>
                <a:effectLst/>
                <a:latin typeface="Times New Roman" panose="02020603050405020304" pitchFamily="18" charset="0"/>
                <a:ea typeface="SimSun" panose="02010600030101010101" pitchFamily="2" charset="-122"/>
              </a:rPr>
              <a:t>Άγγελου </a:t>
            </a:r>
            <a:r>
              <a:rPr lang="el-GR" sz="1800" b="1" dirty="0" err="1">
                <a:solidFill>
                  <a:srgbClr val="002060"/>
                </a:solidFill>
                <a:effectLst/>
                <a:latin typeface="Times New Roman" panose="02020603050405020304" pitchFamily="18" charset="0"/>
                <a:ea typeface="SimSun" panose="02010600030101010101" pitchFamily="2" charset="-122"/>
              </a:rPr>
              <a:t>Σιδεράτου</a:t>
            </a:r>
            <a:r>
              <a:rPr lang="el-GR" sz="1800" dirty="0">
                <a:solidFill>
                  <a:srgbClr val="002060"/>
                </a:solidFill>
                <a:effectLst/>
                <a:latin typeface="Times New Roman" panose="02020603050405020304" pitchFamily="18" charset="0"/>
                <a:ea typeface="SimSun" panose="02010600030101010101" pitchFamily="2" charset="-122"/>
              </a:rPr>
              <a:t>, την οποία η κριτική επιτροπή του Φεστιβάλ παρακολούθησε πρόσφατα στη Μόσχα [12 Μαρτίου 2018], στο πλαίσιο Διήμερου Ταυρίδας στη ρωσική πρωτεύουσα. </a:t>
            </a:r>
            <a:endParaRPr lang="el-GR" sz="1600" dirty="0">
              <a:effectLst/>
              <a:latin typeface="Times New Roman" panose="02020603050405020304" pitchFamily="18" charset="0"/>
              <a:ea typeface="SimSun" panose="02010600030101010101" pitchFamily="2" charset="-122"/>
            </a:endParaRPr>
          </a:p>
          <a:p>
            <a:pPr marL="457200" algn="ctr">
              <a:lnSpc>
                <a:spcPct val="115000"/>
              </a:lnSpc>
            </a:pPr>
            <a:r>
              <a:rPr lang="el-GR" sz="1800" dirty="0">
                <a:solidFill>
                  <a:srgbClr val="002060"/>
                </a:solidFill>
                <a:effectLst/>
                <a:latin typeface="Times New Roman" panose="02020603050405020304" pitchFamily="18" charset="0"/>
                <a:ea typeface="SimSun" panose="02010600030101010101" pitchFamily="2" charset="-122"/>
              </a:rPr>
              <a:t> </a:t>
            </a:r>
            <a:endParaRPr lang="el-GR" sz="1600" dirty="0">
              <a:effectLst/>
              <a:latin typeface="Times New Roman" panose="02020603050405020304" pitchFamily="18" charset="0"/>
              <a:ea typeface="SimSun" panose="02010600030101010101" pitchFamily="2" charset="-122"/>
            </a:endParaRPr>
          </a:p>
          <a:p>
            <a:pPr algn="ctr">
              <a:tabLst>
                <a:tab pos="895350" algn="l"/>
                <a:tab pos="1755775" algn="ctr"/>
                <a:tab pos="3512185" algn="r"/>
              </a:tabLst>
            </a:pPr>
            <a:r>
              <a:rPr lang="el-GR" sz="1800" b="1" dirty="0">
                <a:solidFill>
                  <a:srgbClr val="002060"/>
                </a:solidFill>
                <a:effectLst/>
                <a:latin typeface="Times New Roman" panose="02020603050405020304" pitchFamily="18" charset="0"/>
                <a:ea typeface="SimSun" panose="02010600030101010101" pitchFamily="2" charset="-122"/>
              </a:rPr>
              <a:t>Απονομή βραβείου - 3 Ιουνίου 2018, </a:t>
            </a:r>
            <a:endParaRPr lang="el-GR" sz="1600" dirty="0">
              <a:effectLst/>
              <a:latin typeface="Times New Roman" panose="02020603050405020304" pitchFamily="18" charset="0"/>
              <a:ea typeface="SimSun" panose="02010600030101010101" pitchFamily="2" charset="-122"/>
            </a:endParaRPr>
          </a:p>
          <a:p>
            <a:pPr algn="ctr"/>
            <a:r>
              <a:rPr lang="el-GR" b="1" dirty="0">
                <a:solidFill>
                  <a:srgbClr val="002060"/>
                </a:solidFill>
                <a:latin typeface="Times New Roman" panose="02020603050405020304" pitchFamily="18" charset="0"/>
                <a:ea typeface="SimSun" panose="02010600030101010101" pitchFamily="2" charset="-122"/>
              </a:rPr>
              <a:t>Θέατρο «</a:t>
            </a:r>
            <a:r>
              <a:rPr lang="el-GR" b="1" dirty="0" err="1">
                <a:solidFill>
                  <a:srgbClr val="002060"/>
                </a:solidFill>
                <a:latin typeface="Times New Roman" panose="02020603050405020304" pitchFamily="18" charset="0"/>
                <a:ea typeface="SimSun" panose="02010600030101010101" pitchFamily="2" charset="-122"/>
              </a:rPr>
              <a:t>Romen</a:t>
            </a:r>
            <a:r>
              <a:rPr lang="el-GR" b="1" dirty="0">
                <a:solidFill>
                  <a:srgbClr val="002060"/>
                </a:solidFill>
                <a:latin typeface="Times New Roman" panose="02020603050405020304" pitchFamily="18" charset="0"/>
                <a:ea typeface="SimSun" panose="02010600030101010101" pitchFamily="2" charset="-122"/>
              </a:rPr>
              <a:t>»</a:t>
            </a:r>
          </a:p>
          <a:p>
            <a:pPr algn="ctr"/>
            <a:endParaRPr lang="el-GR" b="1" dirty="0">
              <a:solidFill>
                <a:srgbClr val="002060"/>
              </a:solidFill>
              <a:latin typeface="Times New Roman" panose="02020603050405020304" pitchFamily="18" charset="0"/>
              <a:ea typeface="SimSun" panose="02010600030101010101" pitchFamily="2" charset="-122"/>
            </a:endParaRPr>
          </a:p>
          <a:p>
            <a:pPr algn="ctr"/>
            <a:endParaRPr lang="el-GR" b="1" dirty="0">
              <a:solidFill>
                <a:srgbClr val="002060"/>
              </a:solidFill>
              <a:latin typeface="Times New Roman" panose="02020603050405020304" pitchFamily="18" charset="0"/>
              <a:ea typeface="SimSun" panose="02010600030101010101" pitchFamily="2" charset="-122"/>
            </a:endParaRPr>
          </a:p>
          <a:p>
            <a:pPr algn="ctr"/>
            <a:endParaRPr lang="el-GR" b="1" dirty="0">
              <a:solidFill>
                <a:srgbClr val="002060"/>
              </a:solidFill>
              <a:latin typeface="Times New Roman" panose="02020603050405020304" pitchFamily="18" charset="0"/>
              <a:ea typeface="SimSun" panose="02010600030101010101" pitchFamily="2" charset="-122"/>
            </a:endParaRPr>
          </a:p>
          <a:p>
            <a:pPr algn="ctr"/>
            <a:endParaRPr lang="el-GR" b="1" dirty="0">
              <a:solidFill>
                <a:srgbClr val="002060"/>
              </a:solidFill>
              <a:latin typeface="Times New Roman" panose="02020603050405020304" pitchFamily="18" charset="0"/>
              <a:ea typeface="SimSun" panose="02010600030101010101" pitchFamily="2" charset="-122"/>
            </a:endParaRPr>
          </a:p>
          <a:p>
            <a:pPr algn="ctr"/>
            <a:endParaRPr lang="el-GR" b="1" dirty="0">
              <a:solidFill>
                <a:srgbClr val="002060"/>
              </a:solidFill>
              <a:latin typeface="Times New Roman" panose="02020603050405020304" pitchFamily="18" charset="0"/>
              <a:ea typeface="SimSun" panose="02010600030101010101" pitchFamily="2" charset="-122"/>
            </a:endParaRPr>
          </a:p>
          <a:p>
            <a:pPr algn="ctr"/>
            <a:endParaRPr lang="el-GR" b="1" dirty="0">
              <a:solidFill>
                <a:srgbClr val="002060"/>
              </a:solidFill>
              <a:latin typeface="Times New Roman" panose="02020603050405020304" pitchFamily="18" charset="0"/>
              <a:ea typeface="SimSun" panose="02010600030101010101" pitchFamily="2" charset="-122"/>
            </a:endParaRPr>
          </a:p>
        </p:txBody>
      </p:sp>
      <p:pic>
        <p:nvPicPr>
          <p:cNvPr id="4102" name="Picture 6">
            <a:extLst>
              <a:ext uri="{FF2B5EF4-FFF2-40B4-BE49-F238E27FC236}">
                <a16:creationId xmlns:a16="http://schemas.microsoft.com/office/drawing/2014/main" id="{49291AB9-2C64-2F3C-B9F6-9D0E2C783B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683" y="1640523"/>
            <a:ext cx="23431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03410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4780" y="143129"/>
            <a:ext cx="11621832" cy="1015663"/>
          </a:xfrm>
          <a:prstGeom prst="rect">
            <a:avLst/>
          </a:prstGeom>
        </p:spPr>
        <p:txBody>
          <a:bodyPr wrap="square">
            <a:spAutoFit/>
          </a:bodyPr>
          <a:lstStyle/>
          <a:p>
            <a:pPr marL="342900" lvl="0" indent="-342900" algn="ctr">
              <a:spcAft>
                <a:spcPts val="0"/>
              </a:spcAft>
              <a:buFont typeface="Wingdings" panose="05000000000000000000" pitchFamily="2" charset="2"/>
              <a:buChar char=""/>
            </a:pPr>
            <a:r>
              <a:rPr lang="ru-RU" sz="2000" dirty="0">
                <a:solidFill>
                  <a:srgbClr val="000066"/>
                </a:solidFill>
                <a:effectLst/>
                <a:latin typeface="Times New Roman" panose="02020603050405020304" pitchFamily="18" charset="0"/>
                <a:ea typeface="Times New Roman" panose="02020603050405020304" pitchFamily="18" charset="0"/>
              </a:rPr>
              <a:t>Участие директора ГКЦ Теодоры </a:t>
            </a:r>
            <a:r>
              <a:rPr lang="ru-RU" sz="2000" dirty="0" err="1">
                <a:solidFill>
                  <a:srgbClr val="000066"/>
                </a:solidFill>
                <a:effectLst/>
                <a:latin typeface="Times New Roman" panose="02020603050405020304" pitchFamily="18" charset="0"/>
                <a:ea typeface="Times New Roman" panose="02020603050405020304" pitchFamily="18" charset="0"/>
              </a:rPr>
              <a:t>Янници</a:t>
            </a:r>
            <a:r>
              <a:rPr lang="ru-RU" sz="2000" dirty="0">
                <a:solidFill>
                  <a:srgbClr val="000066"/>
                </a:solidFill>
                <a:effectLst/>
                <a:latin typeface="Times New Roman" panose="02020603050405020304" pitchFamily="18" charset="0"/>
                <a:ea typeface="Times New Roman" panose="02020603050405020304" pitchFamily="18" charset="0"/>
              </a:rPr>
              <a:t> на проведенном в субботу 9 июня 2018г. круглом столе</a:t>
            </a:r>
            <a:endParaRPr lang="ru-RU" dirty="0">
              <a:effectLst/>
              <a:latin typeface="Times New Roman" panose="02020603050405020304" pitchFamily="18" charset="0"/>
              <a:ea typeface="Times New Roman" panose="02020603050405020304" pitchFamily="18" charset="0"/>
            </a:endParaRPr>
          </a:p>
          <a:p>
            <a:pPr algn="ctr">
              <a:spcAft>
                <a:spcPts val="0"/>
              </a:spcAft>
            </a:pPr>
            <a:r>
              <a:rPr lang="ru-RU" sz="2000" dirty="0">
                <a:solidFill>
                  <a:srgbClr val="000066"/>
                </a:solidFill>
                <a:effectLst/>
                <a:latin typeface="Times New Roman" panose="02020603050405020304" pitchFamily="18" charset="0"/>
                <a:ea typeface="Times New Roman" panose="02020603050405020304" pitchFamily="18" charset="0"/>
              </a:rPr>
              <a:t>«Влияние греческой цивилизации и культуры на историческую судьбу Крыма» организованном ГАУ «Деловой и культурный центр Республики Крым» в рамках ХХ фестиваля «</a:t>
            </a:r>
            <a:r>
              <a:rPr lang="ru-RU" sz="2000" dirty="0" err="1">
                <a:solidFill>
                  <a:srgbClr val="000066"/>
                </a:solidFill>
                <a:effectLst/>
                <a:latin typeface="Times New Roman" panose="02020603050405020304" pitchFamily="18" charset="0"/>
                <a:ea typeface="Times New Roman" panose="02020603050405020304" pitchFamily="18" charset="0"/>
              </a:rPr>
              <a:t>Боспорские</a:t>
            </a:r>
            <a:r>
              <a:rPr lang="ru-RU" sz="2000" dirty="0">
                <a:solidFill>
                  <a:srgbClr val="000066"/>
                </a:solidFill>
                <a:effectLst/>
                <a:latin typeface="Times New Roman" panose="02020603050405020304" pitchFamily="18" charset="0"/>
                <a:ea typeface="Times New Roman" panose="02020603050405020304" pitchFamily="18" charset="0"/>
              </a:rPr>
              <a:t> </a:t>
            </a:r>
            <a:r>
              <a:rPr lang="ru-RU" sz="2000" dirty="0" err="1">
                <a:solidFill>
                  <a:srgbClr val="000066"/>
                </a:solidFill>
                <a:effectLst/>
                <a:latin typeface="Times New Roman" panose="02020603050405020304" pitchFamily="18" charset="0"/>
                <a:ea typeface="Times New Roman" panose="02020603050405020304" pitchFamily="18" charset="0"/>
              </a:rPr>
              <a:t>Агоны</a:t>
            </a:r>
            <a:r>
              <a:rPr lang="ru-RU" sz="2000" dirty="0">
                <a:solidFill>
                  <a:srgbClr val="000066"/>
                </a:solidFill>
                <a:effectLst/>
                <a:latin typeface="Times New Roman" panose="02020603050405020304" pitchFamily="18" charset="0"/>
                <a:ea typeface="Times New Roman" panose="02020603050405020304" pitchFamily="18" charset="0"/>
              </a:rPr>
              <a:t>»</a:t>
            </a:r>
            <a:endParaRPr lang="ru-RU" dirty="0">
              <a:effectLst/>
              <a:latin typeface="Times New Roman" panose="02020603050405020304" pitchFamily="18" charset="0"/>
              <a:ea typeface="Times New Roman" panose="02020603050405020304" pitchFamily="18" charset="0"/>
            </a:endParaRPr>
          </a:p>
        </p:txBody>
      </p:sp>
      <p:pic>
        <p:nvPicPr>
          <p:cNvPr id="3" name="Рисунок 2"/>
          <p:cNvPicPr/>
          <p:nvPr/>
        </p:nvPicPr>
        <p:blipFill>
          <a:blip r:embed="rId2">
            <a:extLst>
              <a:ext uri="{28A0092B-C50C-407E-A947-70E740481C1C}">
                <a14:useLocalDpi xmlns:a14="http://schemas.microsoft.com/office/drawing/2010/main" val="0"/>
              </a:ext>
            </a:extLst>
          </a:blip>
          <a:srcRect/>
          <a:stretch>
            <a:fillRect/>
          </a:stretch>
        </p:blipFill>
        <p:spPr bwMode="auto">
          <a:xfrm>
            <a:off x="694780" y="1630920"/>
            <a:ext cx="5029125" cy="4104862"/>
          </a:xfrm>
          <a:prstGeom prst="rect">
            <a:avLst/>
          </a:prstGeom>
          <a:noFill/>
          <a:ln>
            <a:noFill/>
          </a:ln>
        </p:spPr>
      </p:pic>
      <p:pic>
        <p:nvPicPr>
          <p:cNvPr id="4" name="Рисунок 3"/>
          <p:cNvPicPr/>
          <p:nvPr/>
        </p:nvPicPr>
        <p:blipFill>
          <a:blip r:embed="rId3">
            <a:extLst>
              <a:ext uri="{28A0092B-C50C-407E-A947-70E740481C1C}">
                <a14:useLocalDpi xmlns:a14="http://schemas.microsoft.com/office/drawing/2010/main" val="0"/>
              </a:ext>
            </a:extLst>
          </a:blip>
          <a:srcRect/>
          <a:stretch>
            <a:fillRect/>
          </a:stretch>
        </p:blipFill>
        <p:spPr bwMode="auto">
          <a:xfrm>
            <a:off x="5888178" y="1630920"/>
            <a:ext cx="5440881" cy="4104862"/>
          </a:xfrm>
          <a:prstGeom prst="rect">
            <a:avLst/>
          </a:prstGeom>
          <a:noFill/>
          <a:ln>
            <a:noFill/>
          </a:ln>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81420274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3575" y="0"/>
            <a:ext cx="10394868" cy="2403030"/>
          </a:xfrm>
          <a:prstGeom prst="rect">
            <a:avLst/>
          </a:prstGeom>
        </p:spPr>
        <p:txBody>
          <a:bodyPr wrap="square">
            <a:spAutoFit/>
          </a:bodyPr>
          <a:lstStyle/>
          <a:p>
            <a:pPr algn="ctr">
              <a:spcAft>
                <a:spcPts val="0"/>
              </a:spcAft>
            </a:pPr>
            <a:r>
              <a:rPr lang="ru-RU" sz="2000" dirty="0">
                <a:solidFill>
                  <a:srgbClr val="B01C3C"/>
                </a:solidFill>
                <a:effectLst/>
                <a:latin typeface="Times New Roman" panose="02020603050405020304" pitchFamily="18" charset="0"/>
                <a:ea typeface="Times New Roman" panose="02020603050405020304" pitchFamily="18" charset="0"/>
              </a:rPr>
              <a:t>ХХ международный фестиваль «</a:t>
            </a:r>
            <a:r>
              <a:rPr lang="ru-RU" sz="2000" dirty="0" err="1">
                <a:solidFill>
                  <a:srgbClr val="B01C3C"/>
                </a:solidFill>
                <a:effectLst/>
                <a:latin typeface="Times New Roman" panose="02020603050405020304" pitchFamily="18" charset="0"/>
                <a:ea typeface="Times New Roman" panose="02020603050405020304" pitchFamily="18" charset="0"/>
              </a:rPr>
              <a:t>Боспорские</a:t>
            </a:r>
            <a:r>
              <a:rPr lang="ru-RU" sz="2000" dirty="0">
                <a:solidFill>
                  <a:srgbClr val="B01C3C"/>
                </a:solidFill>
                <a:effectLst/>
                <a:latin typeface="Times New Roman" panose="02020603050405020304" pitchFamily="18" charset="0"/>
                <a:ea typeface="Times New Roman" panose="02020603050405020304" pitchFamily="18" charset="0"/>
              </a:rPr>
              <a:t> </a:t>
            </a:r>
            <a:r>
              <a:rPr lang="ru-RU" sz="2000" dirty="0" err="1">
                <a:solidFill>
                  <a:srgbClr val="B01C3C"/>
                </a:solidFill>
                <a:effectLst/>
                <a:latin typeface="Times New Roman" panose="02020603050405020304" pitchFamily="18" charset="0"/>
                <a:ea typeface="Times New Roman" panose="02020603050405020304" pitchFamily="18" charset="0"/>
              </a:rPr>
              <a:t>Агоны</a:t>
            </a:r>
            <a:r>
              <a:rPr lang="ru-RU" sz="2000" dirty="0">
                <a:solidFill>
                  <a:srgbClr val="B01C3C"/>
                </a:solidFill>
                <a:effectLst/>
                <a:latin typeface="Times New Roman" panose="02020603050405020304" pitchFamily="18" charset="0"/>
                <a:ea typeface="Times New Roman" panose="02020603050405020304" pitchFamily="18" charset="0"/>
              </a:rPr>
              <a:t>»</a:t>
            </a:r>
            <a:endParaRPr lang="ru-RU" sz="2000" dirty="0">
              <a:effectLst/>
              <a:latin typeface="Times New Roman" panose="02020603050405020304" pitchFamily="18" charset="0"/>
              <a:ea typeface="Times New Roman" panose="02020603050405020304" pitchFamily="18" charset="0"/>
            </a:endParaRPr>
          </a:p>
          <a:p>
            <a:pPr algn="ctr">
              <a:spcAft>
                <a:spcPts val="0"/>
              </a:spcAft>
            </a:pPr>
            <a:r>
              <a:rPr lang="ru-RU" sz="2000" b="1" dirty="0">
                <a:solidFill>
                  <a:srgbClr val="000066"/>
                </a:solidFill>
                <a:effectLst/>
                <a:latin typeface="Times New Roman" panose="02020603050405020304" pitchFamily="18" charset="0"/>
                <a:ea typeface="Times New Roman" panose="02020603050405020304" pitchFamily="18" charset="0"/>
              </a:rPr>
              <a:t>12 июня 2018г.</a:t>
            </a:r>
            <a:endParaRPr lang="ru-RU" sz="2000" dirty="0">
              <a:effectLst/>
              <a:latin typeface="Times New Roman" panose="02020603050405020304" pitchFamily="18" charset="0"/>
              <a:ea typeface="Times New Roman" panose="02020603050405020304" pitchFamily="18" charset="0"/>
            </a:endParaRPr>
          </a:p>
          <a:p>
            <a:pPr marL="457200" algn="ctr">
              <a:lnSpc>
                <a:spcPct val="115000"/>
              </a:lnSpc>
              <a:spcAft>
                <a:spcPts val="0"/>
              </a:spcAft>
            </a:pPr>
            <a:r>
              <a:rPr lang="ru-RU" sz="2000" dirty="0">
                <a:solidFill>
                  <a:srgbClr val="B01C3C"/>
                </a:solidFill>
                <a:effectLst/>
                <a:latin typeface="Times New Roman" panose="02020603050405020304" pitchFamily="18" charset="0"/>
                <a:ea typeface="Times New Roman" panose="02020603050405020304" pitchFamily="18" charset="0"/>
              </a:rPr>
              <a:t>И ВНОВЬ МОМЕНТ В ИСТОРИИ</a:t>
            </a:r>
            <a:endParaRPr lang="ru-RU" sz="2000" dirty="0">
              <a:effectLst/>
              <a:latin typeface="Times New Roman" panose="02020603050405020304" pitchFamily="18" charset="0"/>
              <a:ea typeface="Times New Roman" panose="02020603050405020304" pitchFamily="18" charset="0"/>
            </a:endParaRPr>
          </a:p>
          <a:p>
            <a:pPr marL="228600" algn="ctr">
              <a:spcAft>
                <a:spcPts val="0"/>
              </a:spcAft>
            </a:pPr>
            <a:r>
              <a:rPr lang="ru-RU" sz="2000" b="1" dirty="0">
                <a:solidFill>
                  <a:srgbClr val="C00000"/>
                </a:solidFill>
                <a:effectLst/>
                <a:latin typeface="Times New Roman" panose="02020603050405020304" pitchFamily="18" charset="0"/>
                <a:ea typeface="Times New Roman" panose="02020603050405020304" pitchFamily="18" charset="0"/>
              </a:rPr>
              <a:t>«ИППОЛИТ» </a:t>
            </a:r>
            <a:r>
              <a:rPr lang="ru-RU" sz="2000" b="1" i="1" dirty="0">
                <a:solidFill>
                  <a:srgbClr val="C00000"/>
                </a:solidFill>
                <a:effectLst/>
                <a:latin typeface="Times New Roman" panose="02020603050405020304" pitchFamily="18" charset="0"/>
                <a:ea typeface="Times New Roman" panose="02020603050405020304" pitchFamily="18" charset="0"/>
              </a:rPr>
              <a:t>Еврипида</a:t>
            </a:r>
            <a:r>
              <a:rPr lang="en-US" sz="2000" b="1" i="1" dirty="0">
                <a:solidFill>
                  <a:srgbClr val="C00000"/>
                </a:solidFill>
                <a:effectLst/>
                <a:latin typeface="Times New Roman" panose="02020603050405020304" pitchFamily="18" charset="0"/>
                <a:ea typeface="Times New Roman" panose="02020603050405020304" pitchFamily="18" charset="0"/>
              </a:rPr>
              <a:t> / </a:t>
            </a:r>
            <a:r>
              <a:rPr lang="el-GR" sz="2000" b="1" i="1" dirty="0">
                <a:solidFill>
                  <a:srgbClr val="0000CC"/>
                </a:solidFill>
                <a:effectLst/>
                <a:latin typeface="Times New Roman" panose="02020603050405020304" pitchFamily="18" charset="0"/>
                <a:ea typeface="Times New Roman" panose="02020603050405020304" pitchFamily="18" charset="0"/>
              </a:rPr>
              <a:t>ΙΠΠΟΛΥΤΟΣ </a:t>
            </a:r>
            <a:r>
              <a:rPr lang="el-GR" sz="2000" b="1" i="1" dirty="0" err="1">
                <a:solidFill>
                  <a:srgbClr val="0000CC"/>
                </a:solidFill>
                <a:effectLst/>
                <a:latin typeface="Times New Roman" panose="02020603050405020304" pitchFamily="18" charset="0"/>
                <a:ea typeface="Times New Roman" panose="02020603050405020304" pitchFamily="18" charset="0"/>
              </a:rPr>
              <a:t>Ευριπίδου</a:t>
            </a:r>
            <a:endParaRPr lang="ru-RU" sz="2000" dirty="0">
              <a:solidFill>
                <a:srgbClr val="0000CC"/>
              </a:solidFill>
              <a:effectLst/>
              <a:latin typeface="Times New Roman" panose="02020603050405020304" pitchFamily="18" charset="0"/>
              <a:ea typeface="Times New Roman" panose="02020603050405020304" pitchFamily="18" charset="0"/>
            </a:endParaRPr>
          </a:p>
          <a:p>
            <a:pPr algn="ctr">
              <a:lnSpc>
                <a:spcPct val="115000"/>
              </a:lnSpc>
              <a:spcAft>
                <a:spcPts val="0"/>
              </a:spcAft>
            </a:pPr>
            <a:r>
              <a:rPr lang="ru-RU" sz="2000" b="1" dirty="0">
                <a:solidFill>
                  <a:srgbClr val="B01C3C"/>
                </a:solidFill>
                <a:effectLst/>
                <a:latin typeface="Times New Roman" panose="02020603050405020304" pitchFamily="18" charset="0"/>
                <a:ea typeface="Times New Roman" panose="02020603050405020304" pitchFamily="18" charset="0"/>
              </a:rPr>
              <a:t>СПЕЦ. ПРИЗ ЖЮРИ за АУТЕНТИЧНОЕ ВОПЛОЩЕНИЕ АНТИЧНОЙ ДРАМЫ</a:t>
            </a:r>
            <a:endParaRPr lang="ru-RU" sz="2000" dirty="0">
              <a:effectLst/>
              <a:latin typeface="Times New Roman" panose="02020603050405020304" pitchFamily="18" charset="0"/>
              <a:ea typeface="Times New Roman" panose="02020603050405020304" pitchFamily="18" charset="0"/>
            </a:endParaRPr>
          </a:p>
          <a:p>
            <a:pPr marL="457200" algn="ctr">
              <a:lnSpc>
                <a:spcPct val="115000"/>
              </a:lnSpc>
              <a:spcAft>
                <a:spcPts val="0"/>
              </a:spcAft>
            </a:pPr>
            <a:r>
              <a:rPr lang="el-GR" sz="2000" b="1" dirty="0">
                <a:solidFill>
                  <a:srgbClr val="B01C3C"/>
                </a:solidFill>
                <a:effectLst/>
                <a:latin typeface="Times New Roman" panose="02020603050405020304" pitchFamily="18" charset="0"/>
                <a:ea typeface="Times New Roman" panose="02020603050405020304" pitchFamily="18" charset="0"/>
              </a:rPr>
              <a:t>X</a:t>
            </a:r>
            <a:r>
              <a:rPr lang="ru-RU" sz="2000" b="1" dirty="0">
                <a:solidFill>
                  <a:srgbClr val="B01C3C"/>
                </a:solidFill>
                <a:effectLst/>
                <a:latin typeface="Times New Roman" panose="02020603050405020304" pitchFamily="18" charset="0"/>
                <a:ea typeface="Times New Roman" panose="02020603050405020304" pitchFamily="18" charset="0"/>
              </a:rPr>
              <a:t>Х МЕЖДУНАРОДНЫЙ ФЕСТИВАЛЬ АНТИЧНОГО ИСКУССТВА «</a:t>
            </a:r>
            <a:r>
              <a:rPr lang="ru-RU" sz="2000" b="1" i="1" dirty="0">
                <a:solidFill>
                  <a:srgbClr val="B01C3C"/>
                </a:solidFill>
                <a:effectLst/>
                <a:latin typeface="Times New Roman" panose="02020603050405020304" pitchFamily="18" charset="0"/>
                <a:ea typeface="Times New Roman" panose="02020603050405020304" pitchFamily="18" charset="0"/>
              </a:rPr>
              <a:t>БОСПОРСКИЕ АГОНЫ</a:t>
            </a:r>
            <a:r>
              <a:rPr lang="ru-RU" sz="2000" b="1" dirty="0">
                <a:solidFill>
                  <a:srgbClr val="B01C3C"/>
                </a:solidFill>
                <a:effectLst/>
                <a:latin typeface="Times New Roman" panose="02020603050405020304" pitchFamily="18" charset="0"/>
                <a:ea typeface="Times New Roman" panose="02020603050405020304" pitchFamily="18" charset="0"/>
              </a:rPr>
              <a:t>»</a:t>
            </a:r>
            <a:endParaRPr lang="ru-RU" sz="2000" dirty="0">
              <a:effectLst/>
              <a:latin typeface="Times New Roman" panose="02020603050405020304" pitchFamily="18" charset="0"/>
              <a:ea typeface="Times New Roman" panose="02020603050405020304" pitchFamily="18" charset="0"/>
            </a:endParaRPr>
          </a:p>
        </p:txBody>
      </p:sp>
      <p:pic>
        <p:nvPicPr>
          <p:cNvPr id="3" name="Рисунок 2"/>
          <p:cNvPicPr/>
          <p:nvPr/>
        </p:nvPicPr>
        <p:blipFill>
          <a:blip r:embed="rId2">
            <a:extLst>
              <a:ext uri="{28A0092B-C50C-407E-A947-70E740481C1C}">
                <a14:useLocalDpi xmlns:a14="http://schemas.microsoft.com/office/drawing/2010/main" val="0"/>
              </a:ext>
            </a:extLst>
          </a:blip>
          <a:srcRect/>
          <a:stretch>
            <a:fillRect/>
          </a:stretch>
        </p:blipFill>
        <p:spPr bwMode="auto">
          <a:xfrm>
            <a:off x="2044892" y="2591774"/>
            <a:ext cx="2622111" cy="3260990"/>
          </a:xfrm>
          <a:prstGeom prst="rect">
            <a:avLst/>
          </a:prstGeom>
          <a:noFill/>
          <a:ln>
            <a:noFill/>
          </a:ln>
        </p:spPr>
      </p:pic>
      <p:pic>
        <p:nvPicPr>
          <p:cNvPr id="4" name="Рисунок 3"/>
          <p:cNvPicPr/>
          <p:nvPr/>
        </p:nvPicPr>
        <p:blipFill>
          <a:blip r:embed="rId3">
            <a:extLst>
              <a:ext uri="{28A0092B-C50C-407E-A947-70E740481C1C}">
                <a14:useLocalDpi xmlns:a14="http://schemas.microsoft.com/office/drawing/2010/main" val="0"/>
              </a:ext>
            </a:extLst>
          </a:blip>
          <a:srcRect/>
          <a:stretch>
            <a:fillRect/>
          </a:stretch>
        </p:blipFill>
        <p:spPr bwMode="auto">
          <a:xfrm>
            <a:off x="5142015" y="2591773"/>
            <a:ext cx="5035137" cy="3260991"/>
          </a:xfrm>
          <a:prstGeom prst="rect">
            <a:avLst/>
          </a:prstGeom>
          <a:noFill/>
          <a:ln>
            <a:noFill/>
          </a:ln>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2805696391"/>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2411186" y="320592"/>
            <a:ext cx="3953988" cy="2947472"/>
          </a:xfrm>
          <a:prstGeom prst="rect">
            <a:avLst/>
          </a:prstGeom>
          <a:noFill/>
          <a:ln>
            <a:noFill/>
          </a:ln>
        </p:spPr>
      </p:pic>
      <p:pic>
        <p:nvPicPr>
          <p:cNvPr id="3" name="Рисунок 2"/>
          <p:cNvPicPr/>
          <p:nvPr/>
        </p:nvPicPr>
        <p:blipFill>
          <a:blip r:embed="rId3">
            <a:extLst>
              <a:ext uri="{28A0092B-C50C-407E-A947-70E740481C1C}">
                <a14:useLocalDpi xmlns:a14="http://schemas.microsoft.com/office/drawing/2010/main" val="0"/>
              </a:ext>
            </a:extLst>
          </a:blip>
          <a:srcRect/>
          <a:stretch>
            <a:fillRect/>
          </a:stretch>
        </p:blipFill>
        <p:spPr bwMode="auto">
          <a:xfrm>
            <a:off x="7118740" y="458333"/>
            <a:ext cx="2886735" cy="2671989"/>
          </a:xfrm>
          <a:prstGeom prst="rect">
            <a:avLst/>
          </a:prstGeom>
          <a:noFill/>
          <a:ln>
            <a:noFill/>
          </a:ln>
        </p:spPr>
      </p:pic>
      <p:pic>
        <p:nvPicPr>
          <p:cNvPr id="4" name="Рисунок 3"/>
          <p:cNvPicPr/>
          <p:nvPr/>
        </p:nvPicPr>
        <p:blipFill>
          <a:blip r:embed="rId4">
            <a:extLst>
              <a:ext uri="{28A0092B-C50C-407E-A947-70E740481C1C}">
                <a14:useLocalDpi xmlns:a14="http://schemas.microsoft.com/office/drawing/2010/main" val="0"/>
              </a:ext>
            </a:extLst>
          </a:blip>
          <a:srcRect/>
          <a:stretch>
            <a:fillRect/>
          </a:stretch>
        </p:blipFill>
        <p:spPr bwMode="auto">
          <a:xfrm>
            <a:off x="2411186" y="3740727"/>
            <a:ext cx="3953988" cy="2630426"/>
          </a:xfrm>
          <a:prstGeom prst="rect">
            <a:avLst/>
          </a:prstGeom>
          <a:noFill/>
          <a:ln>
            <a:noFill/>
          </a:ln>
        </p:spPr>
      </p:pic>
      <p:pic>
        <p:nvPicPr>
          <p:cNvPr id="5" name="Рисунок 4" descr="IMG_20180612_174219"/>
          <p:cNvPicPr/>
          <p:nvPr/>
        </p:nvPicPr>
        <p:blipFill>
          <a:blip r:embed="rId5">
            <a:extLst>
              <a:ext uri="{28A0092B-C50C-407E-A947-70E740481C1C}">
                <a14:useLocalDpi xmlns:a14="http://schemas.microsoft.com/office/drawing/2010/main" val="0"/>
              </a:ext>
            </a:extLst>
          </a:blip>
          <a:srcRect/>
          <a:stretch>
            <a:fillRect/>
          </a:stretch>
        </p:blipFill>
        <p:spPr bwMode="auto">
          <a:xfrm>
            <a:off x="6792684" y="3740727"/>
            <a:ext cx="3538848" cy="2630426"/>
          </a:xfrm>
          <a:prstGeom prst="rect">
            <a:avLst/>
          </a:prstGeom>
          <a:noFill/>
          <a:ln>
            <a:noFill/>
          </a:ln>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13406192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83BB29-629F-96E0-BBE8-0C0AA1714F21}"/>
              </a:ext>
            </a:extLst>
          </p:cNvPr>
          <p:cNvSpPr txBox="1"/>
          <p:nvPr/>
        </p:nvSpPr>
        <p:spPr>
          <a:xfrm>
            <a:off x="-81280" y="-1483360"/>
            <a:ext cx="11257280" cy="5937010"/>
          </a:xfrm>
          <a:prstGeom prst="rect">
            <a:avLst/>
          </a:prstGeom>
          <a:noFill/>
        </p:spPr>
        <p:txBody>
          <a:bodyPr wrap="square">
            <a:spAutoFit/>
          </a:bodyPr>
          <a:lstStyle/>
          <a:p>
            <a:pPr marL="457200" algn="ctr"/>
            <a:r>
              <a:rPr lang="el-GR" sz="1800" b="1" dirty="0">
                <a:solidFill>
                  <a:srgbClr val="800000"/>
                </a:solidFill>
                <a:effectLst/>
                <a:latin typeface="Times New Roman" panose="02020603050405020304" pitchFamily="18" charset="0"/>
                <a:ea typeface="SimSun" panose="02010600030101010101" pitchFamily="2" charset="-122"/>
              </a:rPr>
              <a:t>20</a:t>
            </a:r>
            <a:r>
              <a:rPr lang="el-GR" sz="1800" b="1" baseline="30000" dirty="0">
                <a:solidFill>
                  <a:srgbClr val="800000"/>
                </a:solidFill>
                <a:effectLst/>
                <a:latin typeface="Times New Roman" panose="02020603050405020304" pitchFamily="18" charset="0"/>
                <a:ea typeface="SimSun" panose="02010600030101010101" pitchFamily="2" charset="-122"/>
              </a:rPr>
              <a:t>ο</a:t>
            </a:r>
            <a:r>
              <a:rPr lang="el-GR" sz="1800" b="1" dirty="0">
                <a:solidFill>
                  <a:srgbClr val="800000"/>
                </a:solidFill>
                <a:effectLst/>
                <a:latin typeface="Times New Roman" panose="02020603050405020304" pitchFamily="18" charset="0"/>
                <a:ea typeface="SimSun" panose="02010600030101010101" pitchFamily="2" charset="-122"/>
              </a:rPr>
              <a:t> Διεθνές Φεστιβάλ Πολιτισμού «Αγώνες Βοσπόρου 2018»</a:t>
            </a:r>
            <a:endParaRPr lang="el-GR" sz="2000" dirty="0">
              <a:effectLst/>
              <a:latin typeface="Times New Roman" panose="02020603050405020304" pitchFamily="18" charset="0"/>
              <a:ea typeface="SimSun" panose="02010600030101010101" pitchFamily="2" charset="-122"/>
            </a:endParaRPr>
          </a:p>
          <a:p>
            <a:pPr algn="just">
              <a:lnSpc>
                <a:spcPct val="115000"/>
              </a:lnSpc>
            </a:pPr>
            <a:r>
              <a:rPr lang="el-GR" sz="1800" dirty="0">
                <a:solidFill>
                  <a:srgbClr val="002060"/>
                </a:solidFill>
                <a:effectLst/>
                <a:latin typeface="Times New Roman" panose="02020603050405020304" pitchFamily="18" charset="0"/>
                <a:ea typeface="SimSun" panose="02010600030101010101" pitchFamily="2" charset="-122"/>
              </a:rPr>
              <a:t>Για άλλη μία φορά βιώσαμε την κατανυκτική γοητεία της </a:t>
            </a:r>
            <a:r>
              <a:rPr lang="el-GR" sz="1800" dirty="0" err="1">
                <a:solidFill>
                  <a:srgbClr val="002060"/>
                </a:solidFill>
                <a:effectLst/>
                <a:latin typeface="Times New Roman" panose="02020603050405020304" pitchFamily="18" charset="0"/>
                <a:ea typeface="SimSun" panose="02010600030101010101" pitchFamily="2" charset="-122"/>
              </a:rPr>
              <a:t>Ταυρικής</a:t>
            </a:r>
            <a:r>
              <a:rPr lang="el-GR" sz="1800" dirty="0">
                <a:solidFill>
                  <a:srgbClr val="002060"/>
                </a:solidFill>
                <a:effectLst/>
                <a:latin typeface="Times New Roman" panose="02020603050405020304" pitchFamily="18" charset="0"/>
                <a:ea typeface="SimSun" panose="02010600030101010101" pitchFamily="2" charset="-122"/>
              </a:rPr>
              <a:t> Γης, συμμετέχοντας και εφέτος στο  20ο Διεθνές Φεστιβάλ Αρχαίου Δράματος «</a:t>
            </a:r>
            <a:r>
              <a:rPr lang="el-GR" sz="1800" b="1" dirty="0">
                <a:solidFill>
                  <a:srgbClr val="002060"/>
                </a:solidFill>
                <a:effectLst/>
                <a:latin typeface="Times New Roman" panose="02020603050405020304" pitchFamily="18" charset="0"/>
                <a:ea typeface="SimSun" panose="02010600030101010101" pitchFamily="2" charset="-122"/>
              </a:rPr>
              <a:t>Αγώνες Βοσπόρου</a:t>
            </a:r>
            <a:r>
              <a:rPr lang="el-GR" sz="1800" dirty="0">
                <a:solidFill>
                  <a:srgbClr val="002060"/>
                </a:solidFill>
                <a:effectLst/>
                <a:latin typeface="Times New Roman" panose="02020603050405020304" pitchFamily="18" charset="0"/>
                <a:ea typeface="SimSun" panose="02010600030101010101" pitchFamily="2" charset="-122"/>
              </a:rPr>
              <a:t>», που πραγματοποιήθηκε την περίοδο 8 - 13 Ιουνίου 2018 στο αρχαίο </a:t>
            </a:r>
            <a:r>
              <a:rPr lang="el-GR" sz="1800" dirty="0" err="1">
                <a:solidFill>
                  <a:srgbClr val="002060"/>
                </a:solidFill>
                <a:effectLst/>
                <a:latin typeface="Times New Roman" panose="02020603050405020304" pitchFamily="18" charset="0"/>
                <a:ea typeface="SimSun" panose="02010600030101010101" pitchFamily="2" charset="-122"/>
              </a:rPr>
              <a:t>Παντικάπαιον</a:t>
            </a:r>
            <a:r>
              <a:rPr lang="el-GR" sz="1800" dirty="0">
                <a:solidFill>
                  <a:srgbClr val="002060"/>
                </a:solidFill>
                <a:effectLst/>
                <a:latin typeface="Times New Roman" panose="02020603050405020304" pitchFamily="18" charset="0"/>
                <a:ea typeface="SimSun" panose="02010600030101010101" pitchFamily="2" charset="-122"/>
              </a:rPr>
              <a:t> [στην </a:t>
            </a:r>
            <a:r>
              <a:rPr lang="el-GR" sz="1800" dirty="0" err="1">
                <a:solidFill>
                  <a:srgbClr val="002060"/>
                </a:solidFill>
                <a:effectLst/>
                <a:latin typeface="Times New Roman" panose="02020603050405020304" pitchFamily="18" charset="0"/>
                <a:ea typeface="SimSun" panose="02010600030101010101" pitchFamily="2" charset="-122"/>
              </a:rPr>
              <a:t>Κερσούντα</a:t>
            </a:r>
            <a:r>
              <a:rPr lang="el-GR" sz="1800" dirty="0">
                <a:solidFill>
                  <a:srgbClr val="002060"/>
                </a:solidFill>
                <a:effectLst/>
                <a:latin typeface="Times New Roman" panose="02020603050405020304" pitchFamily="18" charset="0"/>
                <a:ea typeface="SimSun" panose="02010600030101010101" pitchFamily="2" charset="-122"/>
              </a:rPr>
              <a:t> (</a:t>
            </a:r>
            <a:r>
              <a:rPr lang="el-GR" sz="1800" dirty="0" err="1">
                <a:solidFill>
                  <a:srgbClr val="002060"/>
                </a:solidFill>
                <a:effectLst/>
                <a:latin typeface="Times New Roman" panose="02020603050405020304" pitchFamily="18" charset="0"/>
                <a:ea typeface="SimSun" panose="02010600030101010101" pitchFamily="2" charset="-122"/>
              </a:rPr>
              <a:t>Κερτς</a:t>
            </a:r>
            <a:r>
              <a:rPr lang="el-GR" sz="1800" dirty="0">
                <a:solidFill>
                  <a:srgbClr val="002060"/>
                </a:solidFill>
                <a:effectLst/>
                <a:latin typeface="Times New Roman" panose="02020603050405020304" pitchFamily="18" charset="0"/>
                <a:ea typeface="SimSun" panose="02010600030101010101" pitchFamily="2" charset="-122"/>
              </a:rPr>
              <a:t>), Ανατολική Κριμαία], ιδρυθέν περί τα τέλη του 7ου αι. π.Χ. από </a:t>
            </a:r>
            <a:r>
              <a:rPr lang="el-GR" sz="1800" dirty="0" err="1">
                <a:solidFill>
                  <a:srgbClr val="002060"/>
                </a:solidFill>
                <a:effectLst/>
                <a:latin typeface="Times New Roman" panose="02020603050405020304" pitchFamily="18" charset="0"/>
                <a:ea typeface="SimSun" panose="02010600030101010101" pitchFamily="2" charset="-122"/>
              </a:rPr>
              <a:t>Μιλήσιους</a:t>
            </a:r>
            <a:r>
              <a:rPr lang="el-GR" sz="1800" dirty="0">
                <a:solidFill>
                  <a:srgbClr val="002060"/>
                </a:solidFill>
                <a:effectLst/>
                <a:latin typeface="Times New Roman" panose="02020603050405020304" pitchFamily="18" charset="0"/>
                <a:ea typeface="SimSun" panose="02010600030101010101" pitchFamily="2" charset="-122"/>
              </a:rPr>
              <a:t> αποικιστές, στην  αρχαιότερη πόλη της σύγχρονης Ρωσίας. Αυτή τη φορά συμμετείχαμε με την παράστασή μας «</a:t>
            </a:r>
            <a:r>
              <a:rPr lang="el-GR" sz="1800" b="1" dirty="0">
                <a:solidFill>
                  <a:srgbClr val="002060"/>
                </a:solidFill>
                <a:effectLst/>
                <a:latin typeface="Times New Roman" panose="02020603050405020304" pitchFamily="18" charset="0"/>
                <a:ea typeface="SimSun" panose="02010600030101010101" pitchFamily="2" charset="-122"/>
              </a:rPr>
              <a:t>ΙΠΠΟΛΥΤΟΣ</a:t>
            </a:r>
            <a:r>
              <a:rPr lang="el-GR" sz="1800" dirty="0">
                <a:solidFill>
                  <a:srgbClr val="002060"/>
                </a:solidFill>
                <a:effectLst/>
                <a:latin typeface="Times New Roman" panose="02020603050405020304" pitchFamily="18" charset="0"/>
                <a:ea typeface="SimSun" panose="02010600030101010101" pitchFamily="2" charset="-122"/>
              </a:rPr>
              <a:t>», βασισμένη στο ομώνυμο έργο του Ευριπίδη, η οποία έκανε πρεμιέρα τον Ιούνιο του 2017 στη σκηνή του Βόρειου Κρατικού Δραματικού Θεάτρου του </a:t>
            </a:r>
            <a:r>
              <a:rPr lang="el-GR" sz="1800" dirty="0" err="1">
                <a:solidFill>
                  <a:srgbClr val="002060"/>
                </a:solidFill>
                <a:effectLst/>
                <a:latin typeface="Times New Roman" panose="02020603050405020304" pitchFamily="18" charset="0"/>
                <a:ea typeface="SimSun" panose="02010600030101010101" pitchFamily="2" charset="-122"/>
              </a:rPr>
              <a:t>Ομσκ</a:t>
            </a:r>
            <a:r>
              <a:rPr lang="el-GR" sz="1800" dirty="0">
                <a:solidFill>
                  <a:srgbClr val="002060"/>
                </a:solidFill>
                <a:effectLst/>
                <a:latin typeface="Times New Roman" panose="02020603050405020304" pitchFamily="18" charset="0"/>
                <a:ea typeface="SimSun" panose="02010600030101010101" pitchFamily="2" charset="-122"/>
              </a:rPr>
              <a:t> «Μιχαήλ </a:t>
            </a:r>
            <a:r>
              <a:rPr lang="el-GR" sz="1800" dirty="0" err="1">
                <a:solidFill>
                  <a:srgbClr val="002060"/>
                </a:solidFill>
                <a:effectLst/>
                <a:latin typeface="Times New Roman" panose="02020603050405020304" pitchFamily="18" charset="0"/>
                <a:ea typeface="SimSun" panose="02010600030101010101" pitchFamily="2" charset="-122"/>
              </a:rPr>
              <a:t>Ουλιάνοβ</a:t>
            </a:r>
            <a:r>
              <a:rPr lang="el-GR" sz="1800" dirty="0">
                <a:solidFill>
                  <a:srgbClr val="002060"/>
                </a:solidFill>
                <a:effectLst/>
                <a:latin typeface="Times New Roman" panose="02020603050405020304" pitchFamily="18" charset="0"/>
                <a:ea typeface="SimSun" panose="02010600030101010101" pitchFamily="2" charset="-122"/>
              </a:rPr>
              <a:t>», ενώ εντάχθηκε στην λίστα (</a:t>
            </a:r>
            <a:r>
              <a:rPr lang="el-GR" sz="1800" dirty="0" err="1">
                <a:solidFill>
                  <a:srgbClr val="002060"/>
                </a:solidFill>
                <a:effectLst/>
                <a:latin typeface="Times New Roman" panose="02020603050405020304" pitchFamily="18" charset="0"/>
                <a:ea typeface="SimSun" panose="02010600030101010101" pitchFamily="2" charset="-122"/>
              </a:rPr>
              <a:t>long-list</a:t>
            </a:r>
            <a:r>
              <a:rPr lang="el-GR" sz="1800" dirty="0">
                <a:solidFill>
                  <a:srgbClr val="002060"/>
                </a:solidFill>
                <a:effectLst/>
                <a:latin typeface="Times New Roman" panose="02020603050405020304" pitchFamily="18" charset="0"/>
                <a:ea typeface="SimSun" panose="02010600030101010101" pitchFamily="2" charset="-122"/>
              </a:rPr>
              <a:t>) του μεγαλύτερου θεατρικού φεστιβάλ της Ρωσίας «</a:t>
            </a:r>
            <a:r>
              <a:rPr lang="el-GR" sz="1800" b="1" dirty="0">
                <a:solidFill>
                  <a:srgbClr val="002060"/>
                </a:solidFill>
                <a:effectLst/>
                <a:latin typeface="Times New Roman" panose="02020603050405020304" pitchFamily="18" charset="0"/>
                <a:ea typeface="SimSun" panose="02010600030101010101" pitchFamily="2" charset="-122"/>
              </a:rPr>
              <a:t>Χρυσή Μάσκα</a:t>
            </a:r>
            <a:r>
              <a:rPr lang="el-GR" sz="1800" dirty="0">
                <a:solidFill>
                  <a:srgbClr val="002060"/>
                </a:solidFill>
                <a:effectLst/>
                <a:latin typeface="Times New Roman" panose="02020603050405020304" pitchFamily="18" charset="0"/>
                <a:ea typeface="SimSun" panose="02010600030101010101" pitchFamily="2" charset="-122"/>
              </a:rPr>
              <a:t>» 2017 και συμπεριλήφθηκε στις 50 καλύτερες δραματικές παραστάσεις της Ρωσίας για το 2017.</a:t>
            </a:r>
            <a:endParaRPr lang="el-GR" sz="2000" dirty="0">
              <a:effectLst/>
              <a:latin typeface="Times New Roman" panose="02020603050405020304" pitchFamily="18" charset="0"/>
              <a:ea typeface="SimSun" panose="02010600030101010101" pitchFamily="2" charset="-122"/>
            </a:endParaRPr>
          </a:p>
          <a:p>
            <a:pPr marL="457200" algn="just">
              <a:lnSpc>
                <a:spcPct val="115000"/>
              </a:lnSpc>
            </a:pPr>
            <a:r>
              <a:rPr lang="el-GR" sz="1800" dirty="0">
                <a:solidFill>
                  <a:srgbClr val="002060"/>
                </a:solidFill>
                <a:effectLst/>
                <a:latin typeface="Times New Roman" panose="02020603050405020304" pitchFamily="18" charset="0"/>
                <a:ea typeface="SimSun" panose="02010600030101010101" pitchFamily="2" charset="-122"/>
              </a:rPr>
              <a:t>Σκηνοθεσία: </a:t>
            </a:r>
            <a:r>
              <a:rPr lang="el-GR" sz="1800" b="1" dirty="0" err="1">
                <a:solidFill>
                  <a:srgbClr val="002060"/>
                </a:solidFill>
                <a:effectLst/>
                <a:latin typeface="Times New Roman" panose="02020603050405020304" pitchFamily="18" charset="0"/>
                <a:ea typeface="SimSun" panose="02010600030101010101" pitchFamily="2" charset="-122"/>
              </a:rPr>
              <a:t>Кωνσταντίν</a:t>
            </a:r>
            <a:r>
              <a:rPr lang="el-GR" sz="1800" b="1" dirty="0">
                <a:solidFill>
                  <a:srgbClr val="002060"/>
                </a:solidFill>
                <a:effectLst/>
                <a:latin typeface="Times New Roman" panose="02020603050405020304" pitchFamily="18" charset="0"/>
                <a:ea typeface="SimSun" panose="02010600030101010101" pitchFamily="2" charset="-122"/>
              </a:rPr>
              <a:t> </a:t>
            </a:r>
            <a:r>
              <a:rPr lang="el-GR" sz="1800" b="1" dirty="0" err="1">
                <a:solidFill>
                  <a:srgbClr val="002060"/>
                </a:solidFill>
                <a:effectLst/>
                <a:latin typeface="Times New Roman" panose="02020603050405020304" pitchFamily="18" charset="0"/>
                <a:ea typeface="SimSun" panose="02010600030101010101" pitchFamily="2" charset="-122"/>
              </a:rPr>
              <a:t>Рέχτιν</a:t>
            </a:r>
            <a:r>
              <a:rPr lang="el-GR" sz="1800" dirty="0">
                <a:solidFill>
                  <a:srgbClr val="002060"/>
                </a:solidFill>
                <a:effectLst/>
                <a:latin typeface="Times New Roman" panose="02020603050405020304" pitchFamily="18" charset="0"/>
                <a:ea typeface="SimSun" panose="02010600030101010101" pitchFamily="2" charset="-122"/>
              </a:rPr>
              <a:t>, διακεκριμένος καλλιτέχνης της Περιφέρειας του </a:t>
            </a:r>
            <a:r>
              <a:rPr lang="el-GR" sz="1800" dirty="0" err="1">
                <a:solidFill>
                  <a:srgbClr val="002060"/>
                </a:solidFill>
                <a:effectLst/>
                <a:latin typeface="Times New Roman" panose="02020603050405020304" pitchFamily="18" charset="0"/>
                <a:ea typeface="SimSun" panose="02010600030101010101" pitchFamily="2" charset="-122"/>
              </a:rPr>
              <a:t>Ομσκ</a:t>
            </a:r>
            <a:r>
              <a:rPr lang="el-GR" sz="1800" dirty="0">
                <a:solidFill>
                  <a:srgbClr val="002060"/>
                </a:solidFill>
                <a:effectLst/>
                <a:latin typeface="Times New Roman" panose="02020603050405020304" pitchFamily="18" charset="0"/>
                <a:ea typeface="SimSun" panose="02010600030101010101" pitchFamily="2" charset="-122"/>
              </a:rPr>
              <a:t>, μέλος του Συμβουλίου Πολιτισμού και Τεχνών της Προεδρίας της Ρωσίας.</a:t>
            </a:r>
            <a:endParaRPr lang="el-GR" sz="2000" dirty="0">
              <a:effectLst/>
              <a:latin typeface="Times New Roman" panose="02020603050405020304" pitchFamily="18" charset="0"/>
              <a:ea typeface="SimSun" panose="02010600030101010101" pitchFamily="2" charset="-122"/>
            </a:endParaRPr>
          </a:p>
          <a:p>
            <a:pPr marL="457200" algn="just">
              <a:lnSpc>
                <a:spcPct val="115000"/>
              </a:lnSpc>
            </a:pPr>
            <a:r>
              <a:rPr lang="el-GR" sz="1800" dirty="0">
                <a:solidFill>
                  <a:srgbClr val="002060"/>
                </a:solidFill>
                <a:effectLst/>
                <a:latin typeface="Times New Roman" panose="02020603050405020304" pitchFamily="18" charset="0"/>
                <a:ea typeface="SimSun" panose="02010600030101010101" pitchFamily="2" charset="-122"/>
              </a:rPr>
              <a:t>Οι «Αγώνες του Βοσπόρου», με </a:t>
            </a:r>
            <a:r>
              <a:rPr lang="el-GR" sz="1800" dirty="0" err="1">
                <a:solidFill>
                  <a:srgbClr val="002060"/>
                </a:solidFill>
                <a:effectLst/>
                <a:latin typeface="Times New Roman" panose="02020603050405020304" pitchFamily="18" charset="0"/>
                <a:ea typeface="SimSun" panose="02010600030101010101" pitchFamily="2" charset="-122"/>
              </a:rPr>
              <a:t>πολυεπίπεδο</a:t>
            </a:r>
            <a:r>
              <a:rPr lang="el-GR" sz="1800" dirty="0">
                <a:solidFill>
                  <a:srgbClr val="002060"/>
                </a:solidFill>
                <a:effectLst/>
                <a:latin typeface="Times New Roman" panose="02020603050405020304" pitchFamily="18" charset="0"/>
                <a:ea typeface="SimSun" panose="02010600030101010101" pitchFamily="2" charset="-122"/>
              </a:rPr>
              <a:t>, ποικίλο, σφαιρικό πρόγραμμα θεατρικών παραστάσεων, κινηματογραφικών προβολών συναυλιών, διαφόρων δρωμένων, εκθέσεων, </a:t>
            </a:r>
            <a:r>
              <a:rPr lang="el-GR" sz="1800" dirty="0" err="1">
                <a:solidFill>
                  <a:srgbClr val="002060"/>
                </a:solidFill>
                <a:effectLst/>
                <a:latin typeface="Times New Roman" panose="02020603050405020304" pitchFamily="18" charset="0"/>
                <a:ea typeface="SimSun" panose="02010600030101010101" pitchFamily="2" charset="-122"/>
              </a:rPr>
              <a:t>παορυσιάσεων</a:t>
            </a:r>
            <a:r>
              <a:rPr lang="el-GR" sz="1800" dirty="0">
                <a:solidFill>
                  <a:srgbClr val="002060"/>
                </a:solidFill>
                <a:effectLst/>
                <a:latin typeface="Times New Roman" panose="02020603050405020304" pitchFamily="18" charset="0"/>
                <a:ea typeface="SimSun" panose="02010600030101010101" pitchFamily="2" charset="-122"/>
              </a:rPr>
              <a:t>, καλλιτεχνικών συναντήσεων κ.α. επί σειρά ετών έχουν αποβεί σε μία πολιτιστική πρωτοβουλία που χαίρει </a:t>
            </a:r>
            <a:r>
              <a:rPr lang="el-GR" sz="1800" dirty="0" err="1">
                <a:solidFill>
                  <a:srgbClr val="002060"/>
                </a:solidFill>
                <a:effectLst/>
                <a:latin typeface="Times New Roman" panose="02020603050405020304" pitchFamily="18" charset="0"/>
                <a:ea typeface="SimSun" panose="02010600030101010101" pitchFamily="2" charset="-122"/>
              </a:rPr>
              <a:t>αναγνωρισιμότητας</a:t>
            </a:r>
            <a:r>
              <a:rPr lang="el-GR" sz="1800" dirty="0">
                <a:solidFill>
                  <a:srgbClr val="002060"/>
                </a:solidFill>
                <a:effectLst/>
                <a:latin typeface="Times New Roman" panose="02020603050405020304" pitchFamily="18" charset="0"/>
                <a:ea typeface="SimSun" panose="02010600030101010101" pitchFamily="2" charset="-122"/>
              </a:rPr>
              <a:t>, κύρους, επαγγελματισμού.</a:t>
            </a:r>
            <a:endParaRPr lang="el-GR" sz="2000" dirty="0">
              <a:effectLst/>
              <a:latin typeface="Times New Roman" panose="02020603050405020304" pitchFamily="18" charset="0"/>
              <a:ea typeface="SimSun" panose="02010600030101010101" pitchFamily="2" charset="-122"/>
            </a:endParaRPr>
          </a:p>
          <a:p>
            <a:r>
              <a:rPr lang="el-GR" sz="1800" u="sng" dirty="0">
                <a:solidFill>
                  <a:srgbClr val="002060"/>
                </a:solidFill>
                <a:effectLst/>
                <a:latin typeface="Times New Roman" panose="02020603050405020304" pitchFamily="18" charset="0"/>
                <a:ea typeface="SimSun" panose="02010600030101010101" pitchFamily="2" charset="-122"/>
              </a:rPr>
              <a:t>Σύμφωνα με τα αποτελέσματα </a:t>
            </a:r>
            <a:r>
              <a:rPr lang="el-GR" sz="1800" u="sng" dirty="0" err="1">
                <a:solidFill>
                  <a:srgbClr val="002060"/>
                </a:solidFill>
                <a:effectLst/>
                <a:latin typeface="Times New Roman" panose="02020603050405020304" pitchFamily="18" charset="0"/>
                <a:ea typeface="SimSun" panose="02010600030101010101" pitchFamily="2" charset="-122"/>
              </a:rPr>
              <a:t>τυ</a:t>
            </a:r>
            <a:r>
              <a:rPr lang="el-GR" sz="1800" u="sng" dirty="0">
                <a:solidFill>
                  <a:srgbClr val="002060"/>
                </a:solidFill>
                <a:effectLst/>
                <a:latin typeface="Times New Roman" panose="02020603050405020304" pitchFamily="18" charset="0"/>
                <a:ea typeface="SimSun" panose="02010600030101010101" pitchFamily="2" charset="-122"/>
              </a:rPr>
              <a:t> Θεατρικού Φεστιβάλ, η παράστασή μας «ΙΠΠΟΛΥΤΟΣ» βραβεύθηκε με το </a:t>
            </a:r>
            <a:r>
              <a:rPr lang="el-GR" sz="1800" b="1" u="sng" dirty="0">
                <a:solidFill>
                  <a:srgbClr val="002060"/>
                </a:solidFill>
                <a:effectLst/>
                <a:latin typeface="Times New Roman" panose="02020603050405020304" pitchFamily="18" charset="0"/>
                <a:ea typeface="SimSun" panose="02010600030101010101" pitchFamily="2" charset="-122"/>
              </a:rPr>
              <a:t>Ειδικό Βραβείο της Κριτικής Επιτροπής για την Αυθεντική Ενσάρκωση του Αρχαίου Δράματος</a:t>
            </a:r>
            <a:r>
              <a:rPr lang="el-GR" sz="1800" u="sng" dirty="0">
                <a:solidFill>
                  <a:srgbClr val="002060"/>
                </a:solidFill>
                <a:effectLst/>
                <a:latin typeface="Times New Roman" panose="02020603050405020304" pitchFamily="18" charset="0"/>
                <a:ea typeface="SimSun" panose="02010600030101010101" pitchFamily="2" charset="-122"/>
              </a:rPr>
              <a:t>. Είναι δύσκολο να μεταφέρουμε την χαρά, την ηθική ικανοποίηση που αισθανόμαστε για την αναγνώριση και εκτίμηση του καλλιτεχνικού μας εγχειρήματος από τους τιτάνες του ρωσικού θεάτρου και επαγγελματισμού !!!</a:t>
            </a:r>
            <a:endParaRPr lang="el-GR" dirty="0"/>
          </a:p>
        </p:txBody>
      </p:sp>
      <p:pic>
        <p:nvPicPr>
          <p:cNvPr id="4" name="Рисунок 3">
            <a:extLst>
              <a:ext uri="{FF2B5EF4-FFF2-40B4-BE49-F238E27FC236}">
                <a16:creationId xmlns:a16="http://schemas.microsoft.com/office/drawing/2014/main" id="{25A03289-24A8-356C-6D6D-23C9B56997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9293" y="4288125"/>
            <a:ext cx="2120194" cy="796120"/>
          </a:xfrm>
          <a:prstGeom prst="rect">
            <a:avLst/>
          </a:prstGeom>
        </p:spPr>
      </p:pic>
    </p:spTree>
    <p:extLst>
      <p:ext uri="{BB962C8B-B14F-4D97-AF65-F5344CB8AC3E}">
        <p14:creationId xmlns:p14="http://schemas.microsoft.com/office/powerpoint/2010/main" val="123264958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1710046" y="296883"/>
            <a:ext cx="4673024" cy="3313216"/>
          </a:xfrm>
          <a:prstGeom prst="rect">
            <a:avLst/>
          </a:prstGeom>
          <a:noFill/>
          <a:ln>
            <a:noFill/>
          </a:ln>
        </p:spPr>
      </p:pic>
      <p:pic>
        <p:nvPicPr>
          <p:cNvPr id="3" name="Рисунок 2"/>
          <p:cNvPicPr/>
          <p:nvPr/>
        </p:nvPicPr>
        <p:blipFill>
          <a:blip r:embed="rId3">
            <a:extLst>
              <a:ext uri="{28A0092B-C50C-407E-A947-70E740481C1C}">
                <a14:useLocalDpi xmlns:a14="http://schemas.microsoft.com/office/drawing/2010/main" val="0"/>
              </a:ext>
            </a:extLst>
          </a:blip>
          <a:srcRect/>
          <a:stretch>
            <a:fillRect/>
          </a:stretch>
        </p:blipFill>
        <p:spPr bwMode="auto">
          <a:xfrm>
            <a:off x="6751205" y="296883"/>
            <a:ext cx="4660116" cy="3313216"/>
          </a:xfrm>
          <a:prstGeom prst="rect">
            <a:avLst/>
          </a:prstGeom>
          <a:noFill/>
          <a:ln>
            <a:noFill/>
          </a:ln>
        </p:spPr>
      </p:pic>
      <p:pic>
        <p:nvPicPr>
          <p:cNvPr id="4" name="Рисунок 3"/>
          <p:cNvPicPr/>
          <p:nvPr/>
        </p:nvPicPr>
        <p:blipFill>
          <a:blip r:embed="rId4">
            <a:extLst>
              <a:ext uri="{28A0092B-C50C-407E-A947-70E740481C1C}">
                <a14:useLocalDpi xmlns:a14="http://schemas.microsoft.com/office/drawing/2010/main" val="0"/>
              </a:ext>
            </a:extLst>
          </a:blip>
          <a:srcRect/>
          <a:stretch>
            <a:fillRect/>
          </a:stretch>
        </p:blipFill>
        <p:spPr bwMode="auto">
          <a:xfrm>
            <a:off x="2802577" y="3740727"/>
            <a:ext cx="4062392" cy="2856676"/>
          </a:xfrm>
          <a:prstGeom prst="rect">
            <a:avLst/>
          </a:prstGeom>
          <a:noFill/>
          <a:ln>
            <a:noFill/>
          </a:ln>
        </p:spPr>
      </p:pic>
      <p:pic>
        <p:nvPicPr>
          <p:cNvPr id="5" name="Рисунок 4"/>
          <p:cNvPicPr/>
          <p:nvPr/>
        </p:nvPicPr>
        <p:blipFill>
          <a:blip r:embed="rId5">
            <a:extLst>
              <a:ext uri="{28A0092B-C50C-407E-A947-70E740481C1C}">
                <a14:useLocalDpi xmlns:a14="http://schemas.microsoft.com/office/drawing/2010/main" val="0"/>
              </a:ext>
            </a:extLst>
          </a:blip>
          <a:srcRect/>
          <a:stretch>
            <a:fillRect/>
          </a:stretch>
        </p:blipFill>
        <p:spPr bwMode="auto">
          <a:xfrm>
            <a:off x="7003473" y="3740727"/>
            <a:ext cx="1986147" cy="2856676"/>
          </a:xfrm>
          <a:prstGeom prst="rect">
            <a:avLst/>
          </a:prstGeom>
          <a:noFill/>
          <a:ln>
            <a:noFill/>
          </a:ln>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1517980961"/>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981198" y="1277917"/>
            <a:ext cx="5407727" cy="3769096"/>
          </a:xfrm>
          <a:prstGeom prst="rect">
            <a:avLst/>
          </a:prstGeom>
          <a:noFill/>
          <a:ln>
            <a:noFill/>
          </a:ln>
        </p:spPr>
      </p:pic>
      <p:pic>
        <p:nvPicPr>
          <p:cNvPr id="3" name="Рисунок 2"/>
          <p:cNvPicPr/>
          <p:nvPr/>
        </p:nvPicPr>
        <p:blipFill>
          <a:blip r:embed="rId3">
            <a:extLst>
              <a:ext uri="{28A0092B-C50C-407E-A947-70E740481C1C}">
                <a14:useLocalDpi xmlns:a14="http://schemas.microsoft.com/office/drawing/2010/main" val="0"/>
              </a:ext>
            </a:extLst>
          </a:blip>
          <a:srcRect/>
          <a:stretch>
            <a:fillRect/>
          </a:stretch>
        </p:blipFill>
        <p:spPr bwMode="auto">
          <a:xfrm>
            <a:off x="6552252" y="1277917"/>
            <a:ext cx="5192444" cy="3769096"/>
          </a:xfrm>
          <a:prstGeom prst="rect">
            <a:avLst/>
          </a:prstGeom>
          <a:noFill/>
          <a:ln>
            <a:noFill/>
          </a:ln>
        </p:spPr>
      </p:pic>
      <p:sp>
        <p:nvSpPr>
          <p:cNvPr id="4" name="Прямоугольник 3"/>
          <p:cNvSpPr/>
          <p:nvPr/>
        </p:nvSpPr>
        <p:spPr>
          <a:xfrm>
            <a:off x="2565683" y="5910221"/>
            <a:ext cx="8364187" cy="738664"/>
          </a:xfrm>
          <a:prstGeom prst="rect">
            <a:avLst/>
          </a:prstGeom>
        </p:spPr>
        <p:txBody>
          <a:bodyPr wrap="square">
            <a:spAutoFit/>
          </a:bodyPr>
          <a:lstStyle/>
          <a:p>
            <a:pPr algn="just">
              <a:spcAft>
                <a:spcPts val="0"/>
              </a:spcAft>
            </a:pPr>
            <a:r>
              <a:rPr lang="ru-RU" dirty="0">
                <a:solidFill>
                  <a:srgbClr val="000099"/>
                </a:solidFill>
                <a:effectLst/>
                <a:latin typeface="Times New Roman" panose="02020603050405020304" pitchFamily="18" charset="0"/>
                <a:ea typeface="Times New Roman" panose="02020603050405020304" pitchFamily="18" charset="0"/>
              </a:rPr>
              <a:t>Фотографии – сайт КЕРЧЬ.ФМ и </a:t>
            </a:r>
            <a:r>
              <a:rPr lang="el-GR" dirty="0">
                <a:solidFill>
                  <a:srgbClr val="000099"/>
                </a:solidFill>
                <a:effectLst/>
                <a:latin typeface="Times New Roman" panose="02020603050405020304" pitchFamily="18" charset="0"/>
                <a:ea typeface="Times New Roman" panose="02020603050405020304" pitchFamily="18" charset="0"/>
              </a:rPr>
              <a:t>kerchinfo</a:t>
            </a:r>
            <a:r>
              <a:rPr lang="ru-RU" dirty="0">
                <a:solidFill>
                  <a:srgbClr val="000099"/>
                </a:solidFill>
                <a:effectLst/>
                <a:latin typeface="Times New Roman" panose="02020603050405020304" pitchFamily="18" charset="0"/>
                <a:ea typeface="Times New Roman" panose="02020603050405020304" pitchFamily="18" charset="0"/>
              </a:rPr>
              <a:t>.</a:t>
            </a:r>
            <a:r>
              <a:rPr lang="el-GR" dirty="0">
                <a:solidFill>
                  <a:srgbClr val="000099"/>
                </a:solidFill>
                <a:effectLst/>
                <a:latin typeface="Times New Roman" panose="02020603050405020304" pitchFamily="18" charset="0"/>
                <a:ea typeface="Times New Roman" panose="02020603050405020304" pitchFamily="18" charset="0"/>
              </a:rPr>
              <a:t>com</a:t>
            </a:r>
            <a:r>
              <a:rPr lang="ru-RU" dirty="0">
                <a:solidFill>
                  <a:srgbClr val="000099"/>
                </a:solidFill>
                <a:effectLst/>
                <a:latin typeface="Times New Roman" panose="02020603050405020304" pitchFamily="18" charset="0"/>
                <a:ea typeface="Times New Roman" panose="02020603050405020304" pitchFamily="18" charset="0"/>
              </a:rPr>
              <a:t> , Валерия </a:t>
            </a:r>
            <a:r>
              <a:rPr lang="ru-RU" dirty="0" err="1">
                <a:solidFill>
                  <a:srgbClr val="000099"/>
                </a:solidFill>
                <a:effectLst/>
                <a:latin typeface="Times New Roman" panose="02020603050405020304" pitchFamily="18" charset="0"/>
                <a:ea typeface="Times New Roman" panose="02020603050405020304" pitchFamily="18" charset="0"/>
              </a:rPr>
              <a:t>Веренич</a:t>
            </a:r>
            <a:endParaRPr lang="ru-RU" sz="2000" dirty="0">
              <a:effectLst/>
              <a:latin typeface="Times New Roman" panose="02020603050405020304" pitchFamily="18" charset="0"/>
              <a:ea typeface="Times New Roman" panose="02020603050405020304" pitchFamily="18" charset="0"/>
            </a:endParaRPr>
          </a:p>
          <a:p>
            <a:pPr algn="just">
              <a:spcAft>
                <a:spcPts val="0"/>
              </a:spcAft>
            </a:pPr>
            <a:r>
              <a:rPr lang="ru-RU" sz="2400" dirty="0">
                <a:solidFill>
                  <a:srgbClr val="000099"/>
                </a:solidFill>
                <a:effectLst/>
                <a:latin typeface="Times New Roman" panose="02020603050405020304" pitchFamily="18" charset="0"/>
                <a:ea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endParaRPr>
          </a:p>
        </p:txBody>
      </p:sp>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3884102703"/>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84670" y="344131"/>
            <a:ext cx="10707329" cy="3785652"/>
          </a:xfrm>
          <a:prstGeom prst="rect">
            <a:avLst/>
          </a:prstGeom>
        </p:spPr>
        <p:txBody>
          <a:bodyPr wrap="square">
            <a:spAutoFit/>
          </a:bodyPr>
          <a:lstStyle/>
          <a:p>
            <a:pPr>
              <a:spcAft>
                <a:spcPts val="0"/>
              </a:spcAft>
            </a:pPr>
            <a:r>
              <a:rPr lang="ru-RU" sz="2000" b="1" i="1" dirty="0">
                <a:solidFill>
                  <a:srgbClr val="C00000"/>
                </a:solidFill>
                <a:latin typeface="Times New Roman" panose="02020603050405020304" pitchFamily="18" charset="0"/>
                <a:ea typeface="Times New Roman" panose="02020603050405020304" pitchFamily="18" charset="0"/>
              </a:rPr>
              <a:t>ГРЕЧЕСКИЙ КУЛЬТУРНЫЙ ЦЕНТР (ГКЦ) на ТАВРИЧЕСКОЙ ВЕСНЕ, Москва, 16-18 марта 2019г.</a:t>
            </a:r>
            <a:endParaRPr lang="ru-RU" sz="2000" dirty="0">
              <a:solidFill>
                <a:srgbClr val="C00000"/>
              </a:solidFill>
              <a:latin typeface="Times New Roman" panose="02020603050405020304" pitchFamily="18" charset="0"/>
              <a:ea typeface="Times New Roman" panose="02020603050405020304" pitchFamily="18" charset="0"/>
            </a:endParaRPr>
          </a:p>
          <a:p>
            <a:pPr>
              <a:spcAft>
                <a:spcPts val="0"/>
              </a:spcAft>
            </a:pPr>
            <a:r>
              <a:rPr lang="ru-RU" sz="2000" dirty="0">
                <a:solidFill>
                  <a:srgbClr val="002060"/>
                </a:solidFill>
                <a:latin typeface="Times New Roman" panose="02020603050405020304" pitchFamily="18" charset="0"/>
                <a:ea typeface="Times New Roman" panose="02020603050405020304" pitchFamily="18" charset="0"/>
              </a:rPr>
              <a:t>Уникальные, бесподобные чувства радости, единения, сплочения, душевной эйфории мы испытали все три дня, с 16 по 18 марта 2019г., по случаю торжеств Таврической-Крымской Весны в самом центре российской столицы, на манежной площади, у входа на Красную площадь !!! Мы - греки, не могли не присутствовать на торжествах нашей Таврической Весны ! Это наш мир, наше цивилизационное пространство, которое мы заселили еще в 7-ом веке до н.э. и на территории которого проживаем на протяжении тысячелетий. Три дня веселья, общения с народом на тему нашей историко-духовно-культурно-цивилизационной общности, три дня дружбы, распространения греческой культуры, греческих традиций, греческого танца и музыки. </a:t>
            </a:r>
            <a:endParaRPr lang="en-US" sz="2000" dirty="0">
              <a:solidFill>
                <a:srgbClr val="002060"/>
              </a:solidFill>
              <a:latin typeface="Times New Roman" panose="02020603050405020304" pitchFamily="18" charset="0"/>
              <a:ea typeface="Times New Roman" panose="02020603050405020304" pitchFamily="18" charset="0"/>
            </a:endParaRPr>
          </a:p>
          <a:p>
            <a:pPr>
              <a:spcAft>
                <a:spcPts val="0"/>
              </a:spcAft>
            </a:pPr>
            <a:r>
              <a:rPr lang="ru-RU" sz="2000" dirty="0">
                <a:solidFill>
                  <a:srgbClr val="002060"/>
                </a:solidFill>
                <a:latin typeface="Times New Roman" panose="02020603050405020304" pitchFamily="18" charset="0"/>
                <a:ea typeface="Times New Roman" panose="02020603050405020304" pitchFamily="18" charset="0"/>
              </a:rPr>
              <a:t>Это было настоящее приобщение народа к нашим традициям, настоящее художественное путешествие по греческому миру !!!</a:t>
            </a:r>
          </a:p>
        </p:txBody>
      </p:sp>
      <p:pic>
        <p:nvPicPr>
          <p:cNvPr id="1026" name="Picture 2" descr="53375558_826410864396514_2853264950757949440_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628" y="4381705"/>
            <a:ext cx="287655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53830274_1001717350017230_6998831014797639680_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4827" y="4381705"/>
            <a:ext cx="28829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54268127_2282426908705234_7877692820910243840_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0583" y="4379883"/>
            <a:ext cx="2854836" cy="2160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6766810"/>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54258107_1185881374907575_2276502833484267520_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5886" y="1745073"/>
            <a:ext cx="4579244" cy="3466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54728926_407021566795432_4680585355508842496_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7150" y="1677860"/>
            <a:ext cx="4704751" cy="353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09043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rymves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2078" y="347303"/>
            <a:ext cx="7626657" cy="613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68862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253E6D8-C73B-42F8-92BB-0BF1B019B5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0416" y="4395668"/>
            <a:ext cx="1657350" cy="227965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 descr="IMG-65a5a85625a664edf7ffe4dc977c0b09-V">
            <a:extLst>
              <a:ext uri="{FF2B5EF4-FFF2-40B4-BE49-F238E27FC236}">
                <a16:creationId xmlns:a16="http://schemas.microsoft.com/office/drawing/2014/main" id="{D5EBFA5C-3C5D-4F99-B9F4-BBEE43CAF6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01" y="4395668"/>
            <a:ext cx="1631950" cy="22796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1D217A07-85DB-4311-BEDB-8FA543E3C3AC}"/>
              </a:ext>
            </a:extLst>
          </p:cNvPr>
          <p:cNvSpPr>
            <a:spLocks noChangeArrowheads="1"/>
          </p:cNvSpPr>
          <p:nvPr/>
        </p:nvSpPr>
        <p:spPr bwMode="auto">
          <a:xfrm>
            <a:off x="294640" y="206494"/>
            <a:ext cx="638636"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49263"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1pPr>
            <a:lvl2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2pPr>
            <a:lvl3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3pPr>
            <a:lvl4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4pPr>
            <a:lvl5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5pPr>
            <a:lvl6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6pPr>
            <a:lvl7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7pPr>
            <a:lvl8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8pPr>
            <a:lvl9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9pPr>
          </a:lstStyle>
          <a:p>
            <a:pPr marL="0" marR="0" lvl="0" indent="449263" algn="l" defTabSz="914400" rtl="0" eaLnBrk="0" fontAlgn="base" latinLnBrk="0" hangingPunct="0">
              <a:lnSpc>
                <a:spcPct val="100000"/>
              </a:lnSpc>
              <a:spcBef>
                <a:spcPct val="0"/>
              </a:spcBef>
              <a:spcAft>
                <a:spcPct val="0"/>
              </a:spcAft>
              <a:buClrTx/>
              <a:buSzTx/>
              <a:buFontTx/>
              <a:buNone/>
              <a:tabLst>
                <a:tab pos="2970213" algn="ctr"/>
                <a:tab pos="5940425" algn="r"/>
              </a:tabLst>
            </a:pPr>
            <a:endParaRPr kumimoji="0" lang="el-GR" altLang="ru-RU" sz="1800" b="0" i="0" u="none" strike="noStrike" cap="none" normalizeH="0" baseline="0" dirty="0">
              <a:ln>
                <a:noFill/>
              </a:ln>
              <a:solidFill>
                <a:schemeClr val="tx1"/>
              </a:solidFill>
              <a:effectLst/>
              <a:latin typeface="Arial" panose="020B0604020202020204" pitchFamily="34" charset="0"/>
            </a:endParaRPr>
          </a:p>
        </p:txBody>
      </p:sp>
      <p:sp>
        <p:nvSpPr>
          <p:cNvPr id="3" name="Rectangle 4">
            <a:extLst>
              <a:ext uri="{FF2B5EF4-FFF2-40B4-BE49-F238E27FC236}">
                <a16:creationId xmlns:a16="http://schemas.microsoft.com/office/drawing/2014/main" id="{60E4F11F-BAD3-4603-ADAA-564C6A327589}"/>
              </a:ext>
            </a:extLst>
          </p:cNvPr>
          <p:cNvSpPr>
            <a:spLocks noChangeArrowheads="1"/>
          </p:cNvSpPr>
          <p:nvPr/>
        </p:nvSpPr>
        <p:spPr bwMode="auto">
          <a:xfrm>
            <a:off x="294640" y="517906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4" name="Прямоугольник 3">
            <a:extLst>
              <a:ext uri="{FF2B5EF4-FFF2-40B4-BE49-F238E27FC236}">
                <a16:creationId xmlns:a16="http://schemas.microsoft.com/office/drawing/2014/main" id="{A4E0DC38-27CC-45D2-BDEA-CED6F1EBBDCC}"/>
              </a:ext>
            </a:extLst>
          </p:cNvPr>
          <p:cNvSpPr/>
          <p:nvPr/>
        </p:nvSpPr>
        <p:spPr>
          <a:xfrm>
            <a:off x="1400636" y="302240"/>
            <a:ext cx="7661450" cy="4093428"/>
          </a:xfrm>
          <a:prstGeom prst="rect">
            <a:avLst/>
          </a:prstGeom>
        </p:spPr>
        <p:txBody>
          <a:bodyPr wrap="square">
            <a:spAutoFit/>
          </a:bodyPr>
          <a:lstStyle/>
          <a:p>
            <a:pPr lvl="0" indent="449263" eaLnBrk="0" fontAlgn="base" hangingPunct="0">
              <a:spcBef>
                <a:spcPct val="0"/>
              </a:spcBef>
              <a:spcAft>
                <a:spcPct val="0"/>
              </a:spcAft>
              <a:buFontTx/>
              <a:buChar char="•"/>
              <a:tabLst>
                <a:tab pos="2970213" algn="ctr"/>
                <a:tab pos="5940425" algn="r"/>
              </a:tabLst>
            </a:pPr>
            <a:r>
              <a:rPr lang="ru-RU" altLang="ru-RU" sz="2000" dirty="0">
                <a:solidFill>
                  <a:srgbClr val="B01C3C"/>
                </a:solidFill>
                <a:latin typeface="Times New Roman" panose="02020603050405020304" pitchFamily="18" charset="0"/>
                <a:ea typeface="Times New Roman" panose="02020603050405020304" pitchFamily="18" charset="0"/>
                <a:cs typeface="Times New Roman" panose="02020603050405020304" pitchFamily="18" charset="0"/>
              </a:rPr>
              <a:t>И ВНОВЬ МОМЕНТ В ИСТОРИИ</a:t>
            </a:r>
            <a:endParaRPr lang="el-GR" alt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indent="449263" eaLnBrk="0" fontAlgn="base" hangingPunct="0">
              <a:spcBef>
                <a:spcPct val="0"/>
              </a:spcBef>
              <a:spcAft>
                <a:spcPct val="0"/>
              </a:spcAft>
              <a:tabLst>
                <a:tab pos="2970213" algn="ctr"/>
                <a:tab pos="5940425" algn="r"/>
              </a:tabLst>
            </a:pPr>
            <a:r>
              <a:rPr lang="ru-RU" altLang="ru-RU" sz="2000" dirty="0">
                <a:solidFill>
                  <a:srgbClr val="B01C3C"/>
                </a:solidFill>
                <a:latin typeface="Times New Roman" panose="02020603050405020304" pitchFamily="18" charset="0"/>
                <a:ea typeface="Times New Roman" panose="02020603050405020304" pitchFamily="18" charset="0"/>
                <a:cs typeface="Times New Roman" panose="02020603050405020304" pitchFamily="18" charset="0"/>
              </a:rPr>
              <a:t>ГРЕЧЕСКИЙ КУЛЬТУРНЫЙ ЦЕНТР – ГКЦ </a:t>
            </a:r>
            <a:endParaRPr lang="el-GR" alt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indent="449263" eaLnBrk="0" fontAlgn="base" hangingPunct="0">
              <a:spcBef>
                <a:spcPct val="0"/>
              </a:spcBef>
              <a:spcAft>
                <a:spcPct val="0"/>
              </a:spcAft>
              <a:tabLst>
                <a:tab pos="2970213" algn="ctr"/>
                <a:tab pos="5940425" algn="r"/>
              </a:tabLst>
            </a:pPr>
            <a:r>
              <a:rPr lang="ru-RU" altLang="ru-RU" sz="2000" dirty="0">
                <a:solidFill>
                  <a:srgbClr val="B01C3C"/>
                </a:solidFill>
                <a:latin typeface="Times New Roman" panose="02020603050405020304" pitchFamily="18" charset="0"/>
                <a:ea typeface="Times New Roman" panose="02020603050405020304" pitchFamily="18" charset="0"/>
                <a:cs typeface="Times New Roman" panose="02020603050405020304" pitchFamily="18" charset="0"/>
              </a:rPr>
              <a:t>на  ТАВРИЧЕСКОЙ ЗЕМЛЕ</a:t>
            </a:r>
            <a:endParaRPr lang="el-GR" alt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indent="449263" eaLnBrk="0" fontAlgn="base" hangingPunct="0">
              <a:spcBef>
                <a:spcPct val="0"/>
              </a:spcBef>
              <a:spcAft>
                <a:spcPct val="0"/>
              </a:spcAft>
              <a:tabLst>
                <a:tab pos="2970213" algn="ctr"/>
                <a:tab pos="5940425" algn="r"/>
              </a:tabLst>
            </a:pPr>
            <a:r>
              <a:rPr lang="ru-RU" altLang="ru-RU" sz="20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«ЦАРЬ ЭДИП»</a:t>
            </a:r>
            <a:r>
              <a:rPr lang="ru-RU" altLang="ru-RU" sz="2000" b="1"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Софокла</a:t>
            </a:r>
            <a:endParaRPr lang="el-GR" alt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indent="449263" eaLnBrk="0" fontAlgn="base" hangingPunct="0">
              <a:spcBef>
                <a:spcPct val="0"/>
              </a:spcBef>
              <a:spcAft>
                <a:spcPct val="0"/>
              </a:spcAft>
              <a:tabLst>
                <a:tab pos="2970213" algn="ctr"/>
                <a:tab pos="5940425" algn="r"/>
              </a:tabLst>
            </a:pPr>
            <a:r>
              <a:rPr lang="ru-RU" altLang="ru-RU" sz="2000" b="1" dirty="0">
                <a:solidFill>
                  <a:srgbClr val="B01C3C"/>
                </a:solidFill>
                <a:latin typeface="Times New Roman" panose="02020603050405020304" pitchFamily="18" charset="0"/>
                <a:ea typeface="Times New Roman" panose="02020603050405020304" pitchFamily="18" charset="0"/>
                <a:cs typeface="Times New Roman" panose="02020603050405020304" pitchFamily="18" charset="0"/>
              </a:rPr>
              <a:t>ПРИЗ ЖЮРИ за ЛУЧШУЮ РЕЖИССУРУ</a:t>
            </a:r>
            <a:endParaRPr lang="el-GR" alt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indent="449263" eaLnBrk="0" fontAlgn="base" hangingPunct="0">
              <a:spcBef>
                <a:spcPct val="0"/>
              </a:spcBef>
              <a:spcAft>
                <a:spcPct val="0"/>
              </a:spcAft>
              <a:tabLst>
                <a:tab pos="2970213" algn="ctr"/>
                <a:tab pos="5940425" algn="r"/>
              </a:tabLst>
            </a:pPr>
            <a:r>
              <a:rPr lang="el-GR" altLang="ru-RU" sz="2000" dirty="0">
                <a:solidFill>
                  <a:srgbClr val="B01C3C"/>
                </a:solidFill>
                <a:latin typeface="Times New Roman" panose="02020603050405020304" pitchFamily="18" charset="0"/>
                <a:ea typeface="Times New Roman" panose="02020603050405020304" pitchFamily="18" charset="0"/>
                <a:cs typeface="Times New Roman" panose="02020603050405020304" pitchFamily="18" charset="0"/>
              </a:rPr>
              <a:t>X</a:t>
            </a:r>
            <a:r>
              <a:rPr lang="ru-RU" altLang="ru-RU" sz="2000" dirty="0">
                <a:solidFill>
                  <a:srgbClr val="B01C3C"/>
                </a:solidFill>
                <a:latin typeface="Times New Roman" panose="02020603050405020304" pitchFamily="18" charset="0"/>
                <a:ea typeface="Times New Roman" panose="02020603050405020304" pitchFamily="18" charset="0"/>
                <a:cs typeface="Times New Roman" panose="02020603050405020304" pitchFamily="18" charset="0"/>
              </a:rPr>
              <a:t>Х</a:t>
            </a:r>
            <a:r>
              <a:rPr lang="el-GR" altLang="ru-RU" sz="2000" dirty="0">
                <a:solidFill>
                  <a:srgbClr val="B01C3C"/>
                </a:solidFill>
                <a:latin typeface="Times New Roman" panose="02020603050405020304" pitchFamily="18" charset="0"/>
                <a:ea typeface="Times New Roman" panose="02020603050405020304" pitchFamily="18" charset="0"/>
                <a:cs typeface="Times New Roman" panose="02020603050405020304" pitchFamily="18" charset="0"/>
              </a:rPr>
              <a:t>Ι</a:t>
            </a:r>
            <a:r>
              <a:rPr lang="ru-RU" altLang="ru-RU" sz="2000" dirty="0">
                <a:solidFill>
                  <a:srgbClr val="B01C3C"/>
                </a:solidFill>
                <a:latin typeface="Times New Roman" panose="02020603050405020304" pitchFamily="18" charset="0"/>
                <a:ea typeface="Times New Roman" panose="02020603050405020304" pitchFamily="18" charset="0"/>
                <a:cs typeface="Times New Roman" panose="02020603050405020304" pitchFamily="18" charset="0"/>
              </a:rPr>
              <a:t> МЕЖДУНАРОДНЫЙ ФЕСТИВАЛЬ АНТИЧНОГО ИСКУССТВА </a:t>
            </a:r>
            <a:endParaRPr lang="el-GR" alt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indent="449263" eaLnBrk="0" fontAlgn="base" hangingPunct="0">
              <a:spcBef>
                <a:spcPct val="0"/>
              </a:spcBef>
              <a:spcAft>
                <a:spcPct val="0"/>
              </a:spcAft>
              <a:tabLst>
                <a:tab pos="2970213" algn="ctr"/>
                <a:tab pos="5940425" algn="r"/>
              </a:tabLst>
            </a:pPr>
            <a:r>
              <a:rPr lang="el-GR" altLang="ru-RU" sz="2000" dirty="0">
                <a:solidFill>
                  <a:srgbClr val="B01C3C"/>
                </a:solidFill>
                <a:latin typeface="Times New Roman" panose="02020603050405020304" pitchFamily="18" charset="0"/>
                <a:ea typeface="Times New Roman" panose="02020603050405020304" pitchFamily="18" charset="0"/>
                <a:cs typeface="Times New Roman" panose="02020603050405020304" pitchFamily="18" charset="0"/>
              </a:rPr>
              <a:t>«</a:t>
            </a:r>
            <a:r>
              <a:rPr lang="el-GR" altLang="ru-RU" sz="2000" i="1" dirty="0">
                <a:solidFill>
                  <a:srgbClr val="B01C3C"/>
                </a:solidFill>
                <a:latin typeface="Times New Roman" panose="02020603050405020304" pitchFamily="18" charset="0"/>
                <a:ea typeface="Times New Roman" panose="02020603050405020304" pitchFamily="18" charset="0"/>
                <a:cs typeface="Times New Roman" panose="02020603050405020304" pitchFamily="18" charset="0"/>
              </a:rPr>
              <a:t>БОСПОРСКИЕ АГОНЫ</a:t>
            </a:r>
            <a:r>
              <a:rPr lang="el-GR" altLang="ru-RU" sz="2000" dirty="0">
                <a:solidFill>
                  <a:srgbClr val="B01C3C"/>
                </a:solidFill>
                <a:latin typeface="Times New Roman" panose="02020603050405020304" pitchFamily="18" charset="0"/>
                <a:ea typeface="Times New Roman" panose="02020603050405020304" pitchFamily="18" charset="0"/>
                <a:cs typeface="Times New Roman" panose="02020603050405020304" pitchFamily="18" charset="0"/>
              </a:rPr>
              <a:t>»</a:t>
            </a:r>
            <a:r>
              <a:rPr lang="ru-RU" altLang="ru-RU" sz="2000" dirty="0">
                <a:solidFill>
                  <a:srgbClr val="B01C3C"/>
                </a:solidFill>
                <a:latin typeface="Times New Roman" panose="02020603050405020304" pitchFamily="18" charset="0"/>
                <a:ea typeface="Times New Roman" panose="02020603050405020304" pitchFamily="18" charset="0"/>
                <a:cs typeface="Times New Roman" panose="02020603050405020304" pitchFamily="18" charset="0"/>
              </a:rPr>
              <a:t>, июнь 2019г.</a:t>
            </a:r>
            <a:endParaRPr lang="el-GR" alt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indent="449263" eaLnBrk="0" fontAlgn="base" hangingPunct="0">
              <a:spcBef>
                <a:spcPct val="0"/>
              </a:spcBef>
              <a:spcAft>
                <a:spcPct val="0"/>
              </a:spcAft>
              <a:tabLst>
                <a:tab pos="2970213" algn="ctr"/>
                <a:tab pos="5940425" algn="r"/>
              </a:tabLst>
            </a:pPr>
            <a:r>
              <a:rPr lang="ru-RU" altLang="ru-RU" sz="2000"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В 2019 году Греческий Культурный Центр на Фестивале был представлен комплексно, многопрофильными мероприятиями и участием:</a:t>
            </a:r>
            <a:endParaRPr lang="el-GR" alt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lvl="0" indent="449263" eaLnBrk="0" fontAlgn="base" hangingPunct="0">
              <a:spcBef>
                <a:spcPct val="0"/>
              </a:spcBef>
              <a:spcAft>
                <a:spcPct val="0"/>
              </a:spcAft>
              <a:tabLst>
                <a:tab pos="2970213" algn="ctr"/>
                <a:tab pos="5940425" algn="r"/>
              </a:tabLst>
            </a:pPr>
            <a:r>
              <a:rPr lang="ru-RU" altLang="ru-RU" sz="2000"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 Совместно с Московским Союзом Художников в рамках Фестиваля была представлена выставка </a:t>
            </a:r>
            <a:r>
              <a:rPr lang="ru-RU" altLang="ru-RU" sz="2000" b="1" i="1" dirty="0">
                <a:solidFill>
                  <a:srgbClr val="000099"/>
                </a:solidFill>
                <a:latin typeface="Times New Roman" panose="02020603050405020304" pitchFamily="18" charset="0"/>
                <a:ea typeface="Times New Roman" panose="02020603050405020304" pitchFamily="18" charset="0"/>
                <a:cs typeface="Times New Roman" panose="02020603050405020304" pitchFamily="18" charset="0"/>
              </a:rPr>
              <a:t>«Одиссея для Пенелопы».</a:t>
            </a:r>
            <a:endParaRPr lang="el-GR" altLang="ru-RU"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9841779"/>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950334F-7561-4F63-B2D9-5F8944C98D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0759" y="3536757"/>
            <a:ext cx="3007696" cy="228285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1" descr="20190610_112234">
            <a:extLst>
              <a:ext uri="{FF2B5EF4-FFF2-40B4-BE49-F238E27FC236}">
                <a16:creationId xmlns:a16="http://schemas.microsoft.com/office/drawing/2014/main" id="{62EC42BB-C944-4657-9434-98A7795B8460}"/>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6713035" y="3467537"/>
            <a:ext cx="3124648" cy="23520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a:extLst>
              <a:ext uri="{FF2B5EF4-FFF2-40B4-BE49-F238E27FC236}">
                <a16:creationId xmlns:a16="http://schemas.microsoft.com/office/drawing/2014/main" id="{6F312895-9C4A-40D5-BFF8-21368D4B7FDD}"/>
              </a:ext>
            </a:extLst>
          </p:cNvPr>
          <p:cNvSpPr>
            <a:spLocks noChangeArrowheads="1"/>
          </p:cNvSpPr>
          <p:nvPr/>
        </p:nvSpPr>
        <p:spPr bwMode="auto">
          <a:xfrm>
            <a:off x="412595" y="82505"/>
            <a:ext cx="11307337" cy="3754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На прошедшей в понедельник 10 июня 2019г.  </a:t>
            </a:r>
            <a:r>
              <a:rPr kumimoji="0" lang="ru-RU" altLang="ru-RU" sz="2000" b="0" i="0" u="none" strike="noStrike" cap="none" normalizeH="0" baseline="0" dirty="0">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Международной Научной Конференции, </a:t>
            </a:r>
            <a:r>
              <a:rPr kumimoji="0" lang="ru-RU" altLang="ru-RU" sz="2000" b="0" i="0" u="none"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организованной </a:t>
            </a:r>
            <a:r>
              <a:rPr kumimoji="0" lang="ru-RU" altLang="ru-RU" sz="2000" b="1" i="0" u="none"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ГАУ «Деловой и культурный центр Республики Крым»</a:t>
            </a:r>
            <a:r>
              <a:rPr kumimoji="0" lang="ru-RU" altLang="ru-RU" sz="2000" b="0" i="0" u="none"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 (директор - </a:t>
            </a:r>
            <a:r>
              <a:rPr kumimoji="0" lang="ru-RU" altLang="ru-RU" sz="2000" b="1" i="0" u="none"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Ярослав Александрович Иванченко</a:t>
            </a:r>
            <a:r>
              <a:rPr kumimoji="0" lang="ru-RU" altLang="ru-RU" sz="2000" b="0" i="0" u="none"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0" i="0" u="none" strike="noStrike" cap="none" normalizeH="0" baseline="0" dirty="0">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1" i="1" u="none" strike="noStrike" cap="none" normalizeH="0" baseline="0" dirty="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Крым и международное культурное сотрудничество</a:t>
            </a:r>
            <a:r>
              <a:rPr kumimoji="0" lang="ru-RU" altLang="ru-RU" sz="2000" b="0" i="0" u="none" strike="noStrike" cap="none" normalizeH="0" baseline="0" dirty="0">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1" i="0" u="none" strike="noStrike" cap="none" normalizeH="0" baseline="0" dirty="0">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директор Греческого Культурного Центра – ГКЦ</a:t>
            </a:r>
            <a:r>
              <a:rPr kumimoji="0" lang="ru-RU" altLang="ru-RU" sz="2000" b="0" i="0" u="none" strike="noStrike" cap="none" normalizeH="0" baseline="0" dirty="0">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 кандидат исторических наук </a:t>
            </a:r>
            <a:r>
              <a:rPr kumimoji="0" lang="ru-RU" altLang="ru-RU" sz="2000" b="1" i="0" u="none" strike="noStrike" cap="none" normalizeH="0" baseline="0" dirty="0">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Теодоры </a:t>
            </a:r>
            <a:r>
              <a:rPr kumimoji="0" lang="ru-RU" altLang="ru-RU" sz="2000" b="1" i="0" u="none" strike="noStrike" cap="none" normalizeH="0" baseline="0" dirty="0" err="1">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Янници</a:t>
            </a:r>
            <a:r>
              <a:rPr kumimoji="0" lang="ru-RU" altLang="ru-RU" sz="2000" b="0" i="0" u="none" strike="noStrike" cap="none" normalizeH="0" baseline="0" dirty="0">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 приняла участие и выступила с сообщением на тему: </a:t>
            </a:r>
            <a:r>
              <a:rPr kumimoji="0" lang="ru-RU" altLang="ru-RU" sz="2000" b="0" i="1" u="none"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ru-RU" altLang="ru-RU" sz="2000" b="1" i="1" u="none" strike="noStrike" cap="none" normalizeH="0" baseline="0" dirty="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Пять лет Крымской весне. Итоги работы Греческого Культурного Центра – ГКЦ на Таврической земле и перспективы дальнейшего взаимодействия</a:t>
            </a:r>
            <a:r>
              <a:rPr kumimoji="0" lang="ru-RU" altLang="ru-RU" sz="2000" b="0" i="1" u="none"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ru-RU" altLang="ru-RU" sz="2000" b="0" i="0" u="none" strike="noStrike" cap="none" normalizeH="0" baseline="0" dirty="0">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В рамках научной конференции, За большой вклад в развитие культуры и искусства, многолетнюю плодотворную деятельность по укреплению культурных и исторических связей Российской Федерации и Греческой Республикой, активное многолетнее личное участие в организации мероприятий Международного фестиваля античного искусства «</a:t>
            </a:r>
            <a:r>
              <a:rPr kumimoji="0" lang="ru-RU" altLang="ru-RU" sz="2000" b="0" i="0" u="none" strike="noStrike" cap="none" normalizeH="0" baseline="0" dirty="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Боспорские Агоны</a:t>
            </a:r>
            <a:r>
              <a:rPr kumimoji="0" lang="ru-RU" altLang="ru-RU" sz="2000" b="0" i="0" u="none" strike="noStrike" cap="none" normalizeH="0" baseline="0" dirty="0">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1" i="0" u="none" strike="noStrike" cap="none" normalizeH="0" baseline="0" dirty="0">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Теодора </a:t>
            </a:r>
            <a:r>
              <a:rPr kumimoji="0" lang="ru-RU" altLang="ru-RU" sz="2000" b="1" i="0" u="none" strike="noStrike" cap="none" normalizeH="0" baseline="0" dirty="0" err="1">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Янници</a:t>
            </a:r>
            <a:r>
              <a:rPr kumimoji="0" lang="ru-RU" altLang="ru-RU" sz="2000" b="0" i="0" u="none" strike="noStrike" cap="none" normalizeH="0" baseline="0" dirty="0">
                <a:ln>
                  <a:noFill/>
                </a:ln>
                <a:solidFill>
                  <a:srgbClr val="000080"/>
                </a:solidFill>
                <a:effectLst/>
                <a:latin typeface="Times New Roman" panose="02020603050405020304" pitchFamily="18" charset="0"/>
                <a:ea typeface="Times New Roman" panose="02020603050405020304" pitchFamily="18" charset="0"/>
                <a:cs typeface="Times New Roman" panose="02020603050405020304" pitchFamily="18" charset="0"/>
              </a:rPr>
              <a:t> была награждена Памятным Знаком</a:t>
            </a:r>
            <a:r>
              <a:rPr kumimoji="0" lang="ru-RU" altLang="ru-RU" sz="2000" b="1" i="1" u="none" strike="noStrike" cap="none" normalizeH="0" baseline="0" dirty="0">
                <a:ln>
                  <a:noFill/>
                </a:ln>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ЗА ВЕРНОСТЬ ДЕЛУ !!!</a:t>
            </a:r>
            <a:endParaRPr kumimoji="0" lang="ru-RU"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3" name="Rectangle 4">
            <a:extLst>
              <a:ext uri="{FF2B5EF4-FFF2-40B4-BE49-F238E27FC236}">
                <a16:creationId xmlns:a16="http://schemas.microsoft.com/office/drawing/2014/main" id="{FF3F094D-FB7A-435C-B5B6-15B3CB425D46}"/>
              </a:ext>
            </a:extLst>
          </p:cNvPr>
          <p:cNvSpPr>
            <a:spLocks noChangeArrowheads="1"/>
          </p:cNvSpPr>
          <p:nvPr/>
        </p:nvSpPr>
        <p:spPr bwMode="auto">
          <a:xfrm>
            <a:off x="6713035" y="43715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4" name="Rectangle 5">
            <a:extLst>
              <a:ext uri="{FF2B5EF4-FFF2-40B4-BE49-F238E27FC236}">
                <a16:creationId xmlns:a16="http://schemas.microsoft.com/office/drawing/2014/main" id="{0915102F-B1EC-4B4E-93B6-6C6088E7F0BE}"/>
              </a:ext>
            </a:extLst>
          </p:cNvPr>
          <p:cNvSpPr>
            <a:spLocks noChangeArrowheads="1"/>
          </p:cNvSpPr>
          <p:nvPr/>
        </p:nvSpPr>
        <p:spPr bwMode="auto">
          <a:xfrm>
            <a:off x="6713035" y="65686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val="144736340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08606A-8351-C3F0-7593-60CEC66262EF}"/>
              </a:ext>
            </a:extLst>
          </p:cNvPr>
          <p:cNvSpPr txBox="1"/>
          <p:nvPr/>
        </p:nvSpPr>
        <p:spPr>
          <a:xfrm>
            <a:off x="518160" y="-1727200"/>
            <a:ext cx="9255760" cy="8413714"/>
          </a:xfrm>
          <a:prstGeom prst="rect">
            <a:avLst/>
          </a:prstGeom>
          <a:noFill/>
        </p:spPr>
        <p:txBody>
          <a:bodyPr wrap="square">
            <a:spAutoFit/>
          </a:bodyPr>
          <a:lstStyle/>
          <a:p>
            <a:pPr algn="ctr">
              <a:lnSpc>
                <a:spcPct val="115000"/>
              </a:lnSpc>
              <a:spcBef>
                <a:spcPts val="1200"/>
              </a:spcBef>
              <a:spcAft>
                <a:spcPts val="300"/>
              </a:spcAft>
            </a:pPr>
            <a:r>
              <a:rPr lang="el-GR" sz="1800" b="1" kern="1600" dirty="0">
                <a:solidFill>
                  <a:srgbClr val="800000"/>
                </a:solidFill>
                <a:effectLst/>
                <a:latin typeface="Times New Roman" panose="02020603050405020304" pitchFamily="18" charset="0"/>
                <a:ea typeface="Times New Roman" panose="02020603050405020304" pitchFamily="18" charset="0"/>
                <a:cs typeface="Times New Roman" panose="02020603050405020304" pitchFamily="18" charset="0"/>
              </a:rPr>
              <a:t>Τιμητικό μετάλλιο </a:t>
            </a:r>
            <a:endParaRPr lang="el-GR" sz="2000" b="1" kern="1600" dirty="0">
              <a:effectLst/>
              <a:latin typeface="Calibri Light" panose="020F0302020204030204" pitchFamily="34" charset="0"/>
              <a:ea typeface="Times New Roman" panose="02020603050405020304" pitchFamily="18" charset="0"/>
              <a:cs typeface="Times New Roman" panose="02020603050405020304" pitchFamily="18" charset="0"/>
            </a:endParaRPr>
          </a:p>
          <a:p>
            <a:pPr algn="ctr">
              <a:lnSpc>
                <a:spcPct val="115000"/>
              </a:lnSpc>
              <a:spcBef>
                <a:spcPts val="1200"/>
              </a:spcBef>
              <a:spcAft>
                <a:spcPts val="300"/>
              </a:spcAft>
            </a:pPr>
            <a:r>
              <a:rPr lang="el-GR" sz="1800" b="1" kern="1600" dirty="0">
                <a:solidFill>
                  <a:srgbClr val="800000"/>
                </a:solidFill>
                <a:effectLst/>
                <a:latin typeface="Times New Roman" panose="02020603050405020304" pitchFamily="18" charset="0"/>
                <a:ea typeface="Times New Roman" panose="02020603050405020304" pitchFamily="18" charset="0"/>
                <a:cs typeface="Times New Roman" panose="02020603050405020304" pitchFamily="18" charset="0"/>
              </a:rPr>
              <a:t>ΑΓΩΝΕΣ </a:t>
            </a:r>
            <a:r>
              <a:rPr lang="el-GR" sz="1800" b="1" kern="1600" dirty="0" err="1">
                <a:solidFill>
                  <a:srgbClr val="800000"/>
                </a:solidFill>
                <a:effectLst/>
                <a:latin typeface="Times New Roman" panose="02020603050405020304" pitchFamily="18" charset="0"/>
                <a:ea typeface="Times New Roman" panose="02020603050405020304" pitchFamily="18" charset="0"/>
                <a:cs typeface="Times New Roman" panose="02020603050405020304" pitchFamily="18" charset="0"/>
              </a:rPr>
              <a:t>ΒΟΣΠΟΡΟΥ__Επιστημονική</a:t>
            </a:r>
            <a:r>
              <a:rPr lang="el-GR" sz="1800" b="1" kern="1600" dirty="0">
                <a:solidFill>
                  <a:srgbClr val="800000"/>
                </a:solidFill>
                <a:effectLst/>
                <a:latin typeface="Times New Roman" panose="02020603050405020304" pitchFamily="18" charset="0"/>
                <a:ea typeface="Times New Roman" panose="02020603050405020304" pitchFamily="18" charset="0"/>
                <a:cs typeface="Times New Roman" panose="02020603050405020304" pitchFamily="18" charset="0"/>
              </a:rPr>
              <a:t> Ημερίδα</a:t>
            </a:r>
            <a:endParaRPr lang="el-GR" sz="2000" b="1" kern="1600" dirty="0">
              <a:effectLst/>
              <a:latin typeface="Calibri Light" panose="020F0302020204030204" pitchFamily="34" charset="0"/>
              <a:ea typeface="Times New Roman" panose="02020603050405020304" pitchFamily="18" charset="0"/>
              <a:cs typeface="Times New Roman" panose="02020603050405020304" pitchFamily="18" charset="0"/>
            </a:endParaRPr>
          </a:p>
          <a:p>
            <a:pPr algn="just"/>
            <a:r>
              <a:rPr lang="el-GR" sz="1800" b="1" dirty="0">
                <a:solidFill>
                  <a:srgbClr val="FFCC00"/>
                </a:solidFill>
                <a:effectLst/>
                <a:latin typeface="Times New Roman" panose="02020603050405020304" pitchFamily="18" charset="0"/>
                <a:ea typeface="SimSun" panose="02010600030101010101" pitchFamily="2" charset="-122"/>
              </a:rPr>
              <a:t> </a:t>
            </a:r>
            <a:endParaRPr lang="el-GR" sz="1600" dirty="0">
              <a:effectLst/>
              <a:latin typeface="Times New Roman" panose="02020603050405020304" pitchFamily="18" charset="0"/>
              <a:ea typeface="SimSun" panose="02010600030101010101" pitchFamily="2" charset="-122"/>
            </a:endParaRPr>
          </a:p>
          <a:p>
            <a:pPr algn="ctr"/>
            <a:r>
              <a:rPr lang="el-GR" sz="1800" b="1" dirty="0">
                <a:solidFill>
                  <a:srgbClr val="000080"/>
                </a:solidFill>
                <a:effectLst/>
                <a:latin typeface="Times New Roman" panose="02020603050405020304" pitchFamily="18" charset="0"/>
                <a:ea typeface="SimSun" panose="02010600030101010101" pitchFamily="2" charset="-122"/>
              </a:rPr>
              <a:t>10 Ιουνίου 2019,</a:t>
            </a:r>
            <a:endParaRPr lang="el-GR" sz="1600" dirty="0">
              <a:effectLst/>
              <a:latin typeface="Times New Roman" panose="02020603050405020304" pitchFamily="18" charset="0"/>
              <a:ea typeface="SimSun" panose="02010600030101010101" pitchFamily="2" charset="-122"/>
            </a:endParaRPr>
          </a:p>
          <a:p>
            <a:pPr algn="ctr"/>
            <a:r>
              <a:rPr lang="el-GR" sz="1800" b="1" dirty="0">
                <a:solidFill>
                  <a:srgbClr val="000080"/>
                </a:solidFill>
                <a:effectLst/>
                <a:latin typeface="Times New Roman" panose="02020603050405020304" pitchFamily="18" charset="0"/>
                <a:ea typeface="SimSun" panose="02010600030101010101" pitchFamily="2" charset="-122"/>
              </a:rPr>
              <a:t>αρχαίο </a:t>
            </a:r>
            <a:r>
              <a:rPr lang="el-GR" sz="1800" b="1" dirty="0" err="1">
                <a:solidFill>
                  <a:srgbClr val="000080"/>
                </a:solidFill>
                <a:effectLst/>
                <a:latin typeface="Times New Roman" panose="02020603050405020304" pitchFamily="18" charset="0"/>
                <a:ea typeface="SimSun" panose="02010600030101010101" pitchFamily="2" charset="-122"/>
              </a:rPr>
              <a:t>Παντικάπαιον</a:t>
            </a:r>
            <a:r>
              <a:rPr lang="el-GR" sz="1800" b="1" dirty="0">
                <a:solidFill>
                  <a:srgbClr val="000080"/>
                </a:solidFill>
                <a:effectLst/>
                <a:latin typeface="Times New Roman" panose="02020603050405020304" pitchFamily="18" charset="0"/>
                <a:ea typeface="SimSun" panose="02010600030101010101" pitchFamily="2" charset="-122"/>
              </a:rPr>
              <a:t>, Ταυρίδα</a:t>
            </a:r>
            <a:endParaRPr lang="el-GR" sz="1600" dirty="0">
              <a:effectLst/>
              <a:latin typeface="Times New Roman" panose="02020603050405020304" pitchFamily="18" charset="0"/>
              <a:ea typeface="SimSun" panose="02010600030101010101" pitchFamily="2" charset="-122"/>
            </a:endParaRPr>
          </a:p>
          <a:p>
            <a:pPr algn="just">
              <a:lnSpc>
                <a:spcPct val="115000"/>
              </a:lnSpc>
            </a:pPr>
            <a:r>
              <a:rPr lang="el-GR" sz="1800" b="1" dirty="0">
                <a:solidFill>
                  <a:srgbClr val="000080"/>
                </a:solidFill>
                <a:effectLst/>
                <a:latin typeface="Times New Roman" panose="02020603050405020304" pitchFamily="18" charset="0"/>
                <a:ea typeface="SimSun" panose="02010600030101010101" pitchFamily="2" charset="-122"/>
              </a:rPr>
              <a:t>21</a:t>
            </a:r>
            <a:r>
              <a:rPr lang="el-GR" sz="1800" b="1" baseline="30000" dirty="0">
                <a:solidFill>
                  <a:srgbClr val="000080"/>
                </a:solidFill>
                <a:effectLst/>
                <a:latin typeface="Times New Roman" panose="02020603050405020304" pitchFamily="18" charset="0"/>
                <a:ea typeface="SimSun" panose="02010600030101010101" pitchFamily="2" charset="-122"/>
              </a:rPr>
              <a:t>ο</a:t>
            </a:r>
            <a:r>
              <a:rPr lang="el-GR" sz="1800" b="1" dirty="0">
                <a:solidFill>
                  <a:srgbClr val="000080"/>
                </a:solidFill>
                <a:effectLst/>
                <a:latin typeface="Times New Roman" panose="02020603050405020304" pitchFamily="18" charset="0"/>
                <a:ea typeface="SimSun" panose="02010600030101010101" pitchFamily="2" charset="-122"/>
              </a:rPr>
              <a:t> Διεθνές Φεστιβάλ Αρχαίας Τέχνης «ΑΓΩΝΕΣ ΒΟΣΠΟΡΟΥ» (αρχαίο </a:t>
            </a:r>
            <a:r>
              <a:rPr lang="el-GR" sz="1800" b="1" dirty="0" err="1">
                <a:solidFill>
                  <a:srgbClr val="000080"/>
                </a:solidFill>
                <a:effectLst/>
                <a:latin typeface="Times New Roman" panose="02020603050405020304" pitchFamily="18" charset="0"/>
                <a:ea typeface="SimSun" panose="02010600030101010101" pitchFamily="2" charset="-122"/>
              </a:rPr>
              <a:t>Παντικάπαιον</a:t>
            </a:r>
            <a:r>
              <a:rPr lang="el-GR" sz="1800" b="1" dirty="0">
                <a:solidFill>
                  <a:srgbClr val="000080"/>
                </a:solidFill>
                <a:effectLst/>
                <a:latin typeface="Times New Roman" panose="02020603050405020304" pitchFamily="18" charset="0"/>
                <a:ea typeface="SimSun" panose="02010600030101010101" pitchFamily="2" charset="-122"/>
              </a:rPr>
              <a:t>, νυν </a:t>
            </a:r>
            <a:r>
              <a:rPr lang="el-GR" sz="1800" b="1" dirty="0" err="1">
                <a:solidFill>
                  <a:srgbClr val="000080"/>
                </a:solidFill>
                <a:effectLst/>
                <a:latin typeface="Times New Roman" panose="02020603050405020304" pitchFamily="18" charset="0"/>
                <a:ea typeface="SimSun" panose="02010600030101010101" pitchFamily="2" charset="-122"/>
              </a:rPr>
              <a:t>Κερτς</a:t>
            </a:r>
            <a:r>
              <a:rPr lang="el-GR" sz="1800" b="1" dirty="0">
                <a:solidFill>
                  <a:srgbClr val="000080"/>
                </a:solidFill>
                <a:effectLst/>
                <a:latin typeface="Times New Roman" panose="02020603050405020304" pitchFamily="18" charset="0"/>
                <a:ea typeface="SimSun" panose="02010600030101010101" pitchFamily="2" charset="-122"/>
              </a:rPr>
              <a:t>, Ταυρίδα/Κριμαία).</a:t>
            </a:r>
            <a:endParaRPr lang="el-GR" sz="1600" dirty="0">
              <a:effectLst/>
              <a:latin typeface="Times New Roman" panose="02020603050405020304" pitchFamily="18" charset="0"/>
              <a:ea typeface="SimSun" panose="02010600030101010101" pitchFamily="2" charset="-122"/>
            </a:endParaRPr>
          </a:p>
          <a:p>
            <a:pPr algn="just">
              <a:lnSpc>
                <a:spcPct val="115000"/>
              </a:lnSpc>
            </a:pPr>
            <a:r>
              <a:rPr lang="el-GR" sz="1800" dirty="0">
                <a:solidFill>
                  <a:srgbClr val="002A7F"/>
                </a:solidFill>
                <a:effectLst/>
                <a:latin typeface="Times New Roman" panose="02020603050405020304" pitchFamily="18" charset="0"/>
                <a:ea typeface="SimSun" panose="02010600030101010101" pitchFamily="2" charset="-122"/>
              </a:rPr>
              <a:t> </a:t>
            </a:r>
            <a:endParaRPr lang="el-GR" sz="1600" dirty="0">
              <a:effectLst/>
              <a:latin typeface="Times New Roman" panose="02020603050405020304" pitchFamily="18" charset="0"/>
              <a:ea typeface="SimSun" panose="02010600030101010101" pitchFamily="2" charset="-122"/>
            </a:endParaRPr>
          </a:p>
          <a:p>
            <a:pPr algn="just">
              <a:lnSpc>
                <a:spcPct val="115000"/>
              </a:lnSpc>
            </a:pPr>
            <a:r>
              <a:rPr lang="el-GR" sz="1800" dirty="0">
                <a:solidFill>
                  <a:srgbClr val="000080"/>
                </a:solidFill>
                <a:effectLst/>
                <a:latin typeface="Times New Roman" panose="02020603050405020304" pitchFamily="18" charset="0"/>
                <a:ea typeface="SimSun" panose="02010600030101010101" pitchFamily="2" charset="-122"/>
              </a:rPr>
              <a:t>Διεθνές Επιστημονικό Συνέδριο </a:t>
            </a:r>
            <a:r>
              <a:rPr lang="el-GR" sz="1800" dirty="0">
                <a:solidFill>
                  <a:srgbClr val="C00000"/>
                </a:solidFill>
                <a:effectLst/>
                <a:latin typeface="Times New Roman" panose="02020603050405020304" pitchFamily="18" charset="0"/>
                <a:ea typeface="SimSun" panose="02010600030101010101" pitchFamily="2" charset="-122"/>
              </a:rPr>
              <a:t>«</a:t>
            </a:r>
            <a:r>
              <a:rPr lang="el-GR" sz="1800" b="1" i="1" dirty="0">
                <a:solidFill>
                  <a:srgbClr val="C00000"/>
                </a:solidFill>
                <a:effectLst/>
                <a:latin typeface="Times New Roman" panose="02020603050405020304" pitchFamily="18" charset="0"/>
                <a:ea typeface="SimSun" panose="02010600030101010101" pitchFamily="2" charset="-122"/>
              </a:rPr>
              <a:t>Ταυρίδα και Διεθνής Πολιτιστική Συνεργασία</a:t>
            </a:r>
            <a:r>
              <a:rPr lang="el-GR" sz="1800" dirty="0">
                <a:solidFill>
                  <a:srgbClr val="C00000"/>
                </a:solidFill>
                <a:effectLst/>
                <a:latin typeface="Times New Roman" panose="02020603050405020304" pitchFamily="18" charset="0"/>
                <a:ea typeface="SimSun" panose="02010600030101010101" pitchFamily="2" charset="-122"/>
              </a:rPr>
              <a:t>»</a:t>
            </a:r>
            <a:r>
              <a:rPr lang="el-GR" sz="1800" dirty="0">
                <a:solidFill>
                  <a:srgbClr val="000080"/>
                </a:solidFill>
                <a:effectLst/>
                <a:latin typeface="Times New Roman" panose="02020603050405020304" pitchFamily="18" charset="0"/>
                <a:ea typeface="SimSun" panose="02010600030101010101" pitchFamily="2" charset="-122"/>
              </a:rPr>
              <a:t>.</a:t>
            </a:r>
            <a:endParaRPr lang="el-GR" sz="1600" dirty="0">
              <a:effectLst/>
              <a:latin typeface="Times New Roman" panose="02020603050405020304" pitchFamily="18" charset="0"/>
              <a:ea typeface="SimSun" panose="02010600030101010101" pitchFamily="2" charset="-122"/>
            </a:endParaRPr>
          </a:p>
          <a:p>
            <a:pPr algn="just">
              <a:lnSpc>
                <a:spcPct val="115000"/>
              </a:lnSpc>
            </a:pPr>
            <a:r>
              <a:rPr lang="el-GR" sz="1800" dirty="0">
                <a:solidFill>
                  <a:srgbClr val="002A7F"/>
                </a:solidFill>
                <a:effectLst/>
                <a:latin typeface="Times New Roman" panose="02020603050405020304" pitchFamily="18" charset="0"/>
                <a:ea typeface="SimSun" panose="02010600030101010101" pitchFamily="2" charset="-122"/>
              </a:rPr>
              <a:t> </a:t>
            </a:r>
            <a:endParaRPr lang="el-GR" sz="1600" dirty="0">
              <a:effectLst/>
              <a:latin typeface="Times New Roman" panose="02020603050405020304" pitchFamily="18" charset="0"/>
              <a:ea typeface="SimSun" panose="02010600030101010101" pitchFamily="2" charset="-122"/>
            </a:endParaRPr>
          </a:p>
          <a:p>
            <a:pPr algn="just">
              <a:lnSpc>
                <a:spcPct val="115000"/>
              </a:lnSpc>
            </a:pPr>
            <a:r>
              <a:rPr lang="el-GR" sz="1800" dirty="0">
                <a:solidFill>
                  <a:srgbClr val="000080"/>
                </a:solidFill>
                <a:effectLst/>
                <a:latin typeface="Times New Roman" panose="02020603050405020304" pitchFamily="18" charset="0"/>
                <a:ea typeface="SimSun" panose="02010600030101010101" pitchFamily="2" charset="-122"/>
              </a:rPr>
              <a:t>Ομιλία της διευθύντριας του Κέντρου Ελληνικού Πολιτισμού – Κ.Ε.Π., διδάκτορος ιστορίας </a:t>
            </a:r>
            <a:r>
              <a:rPr lang="el-GR" sz="1800" b="1" dirty="0">
                <a:solidFill>
                  <a:srgbClr val="000080"/>
                </a:solidFill>
                <a:effectLst/>
                <a:latin typeface="Times New Roman" panose="02020603050405020304" pitchFamily="18" charset="0"/>
                <a:ea typeface="SimSun" panose="02010600030101010101" pitchFamily="2" charset="-122"/>
              </a:rPr>
              <a:t>Δώρας </a:t>
            </a:r>
            <a:r>
              <a:rPr lang="el-GR" sz="1800" b="1" dirty="0" err="1">
                <a:solidFill>
                  <a:srgbClr val="000080"/>
                </a:solidFill>
                <a:effectLst/>
                <a:latin typeface="Times New Roman" panose="02020603050405020304" pitchFamily="18" charset="0"/>
                <a:ea typeface="SimSun" panose="02010600030101010101" pitchFamily="2" charset="-122"/>
              </a:rPr>
              <a:t>Γιαννίτση</a:t>
            </a:r>
            <a:r>
              <a:rPr lang="el-GR" sz="1800" dirty="0">
                <a:solidFill>
                  <a:srgbClr val="000080"/>
                </a:solidFill>
                <a:effectLst/>
                <a:latin typeface="Times New Roman" panose="02020603050405020304" pitchFamily="18" charset="0"/>
                <a:ea typeface="SimSun" panose="02010600030101010101" pitchFamily="2" charset="-122"/>
              </a:rPr>
              <a:t> με θέμα: </a:t>
            </a:r>
            <a:r>
              <a:rPr lang="el-GR" sz="1800" i="1" dirty="0">
                <a:solidFill>
                  <a:srgbClr val="000099"/>
                </a:solidFill>
                <a:effectLst/>
                <a:latin typeface="Times New Roman" panose="02020603050405020304" pitchFamily="18" charset="0"/>
                <a:ea typeface="SimSun" panose="02010600030101010101" pitchFamily="2" charset="-122"/>
              </a:rPr>
              <a:t>«</a:t>
            </a:r>
            <a:r>
              <a:rPr lang="el-GR" sz="1800" b="1" i="1" dirty="0">
                <a:solidFill>
                  <a:srgbClr val="C00000"/>
                </a:solidFill>
                <a:effectLst/>
                <a:latin typeface="Times New Roman" panose="02020603050405020304" pitchFamily="18" charset="0"/>
                <a:ea typeface="SimSun" panose="02010600030101010101" pitchFamily="2" charset="-122"/>
              </a:rPr>
              <a:t>Πέντε χρόνια της άνοιξης της Ταυρίδας. Αποτελέσματα έργου του Κέντρου Ελληνικού Πολιτισμού – Κ.Ε.Π. στη Γη της </a:t>
            </a:r>
            <a:r>
              <a:rPr lang="el-GR" sz="1800" b="1" i="1" dirty="0" err="1">
                <a:solidFill>
                  <a:srgbClr val="C00000"/>
                </a:solidFill>
                <a:effectLst/>
                <a:latin typeface="Times New Roman" panose="02020603050405020304" pitchFamily="18" charset="0"/>
                <a:ea typeface="SimSun" panose="02010600030101010101" pitchFamily="2" charset="-122"/>
              </a:rPr>
              <a:t>Ταυριδας</a:t>
            </a:r>
            <a:r>
              <a:rPr lang="el-GR" sz="1800" b="1" i="1" dirty="0">
                <a:solidFill>
                  <a:srgbClr val="C00000"/>
                </a:solidFill>
                <a:effectLst/>
                <a:latin typeface="Times New Roman" panose="02020603050405020304" pitchFamily="18" charset="0"/>
                <a:ea typeface="SimSun" panose="02010600030101010101" pitchFamily="2" charset="-122"/>
              </a:rPr>
              <a:t> και προοπτικές περαιτέρω σύμπραξης</a:t>
            </a:r>
            <a:r>
              <a:rPr lang="el-GR" sz="1800" i="1" dirty="0">
                <a:solidFill>
                  <a:srgbClr val="000099"/>
                </a:solidFill>
                <a:effectLst/>
                <a:latin typeface="Times New Roman" panose="02020603050405020304" pitchFamily="18" charset="0"/>
                <a:ea typeface="SimSun" panose="02010600030101010101" pitchFamily="2" charset="-122"/>
              </a:rPr>
              <a:t>».</a:t>
            </a:r>
            <a:endParaRPr lang="el-GR" sz="1600" dirty="0">
              <a:effectLst/>
              <a:latin typeface="Times New Roman" panose="02020603050405020304" pitchFamily="18" charset="0"/>
              <a:ea typeface="SimSun" panose="02010600030101010101" pitchFamily="2" charset="-122"/>
            </a:endParaRPr>
          </a:p>
          <a:p>
            <a:pPr algn="just">
              <a:lnSpc>
                <a:spcPct val="115000"/>
              </a:lnSpc>
            </a:pPr>
            <a:r>
              <a:rPr lang="el-GR" sz="1800" dirty="0">
                <a:solidFill>
                  <a:srgbClr val="002A7F"/>
                </a:solidFill>
                <a:effectLst/>
                <a:latin typeface="Times New Roman" panose="02020603050405020304" pitchFamily="18" charset="0"/>
                <a:ea typeface="SimSun" panose="02010600030101010101" pitchFamily="2" charset="-122"/>
              </a:rPr>
              <a:t> </a:t>
            </a:r>
            <a:endParaRPr lang="el-GR" sz="1600" dirty="0">
              <a:effectLst/>
              <a:latin typeface="Times New Roman" panose="02020603050405020304" pitchFamily="18" charset="0"/>
              <a:ea typeface="SimSun" panose="02010600030101010101" pitchFamily="2" charset="-122"/>
            </a:endParaRPr>
          </a:p>
          <a:p>
            <a:pPr algn="just">
              <a:lnSpc>
                <a:spcPct val="115000"/>
              </a:lnSpc>
            </a:pPr>
            <a:r>
              <a:rPr lang="el-GR" sz="1800" dirty="0">
                <a:solidFill>
                  <a:srgbClr val="000080"/>
                </a:solidFill>
                <a:effectLst/>
                <a:latin typeface="Times New Roman" panose="02020603050405020304" pitchFamily="18" charset="0"/>
                <a:ea typeface="SimSun" panose="02010600030101010101" pitchFamily="2" charset="-122"/>
              </a:rPr>
              <a:t>Για τη μεγάλη συμβολή στην ανάπτυξη του πολιτισμού και των τεχνών και την πολυετή εποικοδομητική δραστηριότητα για την ενίσχυση των πολιτιστικών και ιστορικών σχέσεων της Ρωσικής Ομοσπονδίας και της Ελληνικής Δημοκρατίας, την δραστήρια πολυετή ατομική συμμετοχή στην διοργάνωση εκδηλώσεων στο πλαίσιο του Διεθνούς Φεστιβάλ Αρχαίας Τέχνης «ΑΓΩΝΕΣ ΒΟΣΠΟΡΟΥ», στη </a:t>
            </a:r>
            <a:r>
              <a:rPr lang="el-GR" sz="1800" b="1" dirty="0">
                <a:solidFill>
                  <a:srgbClr val="000080"/>
                </a:solidFill>
                <a:effectLst/>
                <a:latin typeface="Times New Roman" panose="02020603050405020304" pitchFamily="18" charset="0"/>
                <a:ea typeface="SimSun" panose="02010600030101010101" pitchFamily="2" charset="-122"/>
              </a:rPr>
              <a:t>Θεοδώρα </a:t>
            </a:r>
            <a:r>
              <a:rPr lang="el-GR" sz="1800" b="1" dirty="0" err="1">
                <a:solidFill>
                  <a:srgbClr val="000080"/>
                </a:solidFill>
                <a:effectLst/>
                <a:latin typeface="Times New Roman" panose="02020603050405020304" pitchFamily="18" charset="0"/>
                <a:ea typeface="SimSun" panose="02010600030101010101" pitchFamily="2" charset="-122"/>
              </a:rPr>
              <a:t>Γιαννίτση</a:t>
            </a:r>
            <a:r>
              <a:rPr lang="el-GR" sz="1800" dirty="0">
                <a:solidFill>
                  <a:srgbClr val="000080"/>
                </a:solidFill>
                <a:effectLst/>
                <a:latin typeface="Times New Roman" panose="02020603050405020304" pitchFamily="18" charset="0"/>
                <a:ea typeface="SimSun" panose="02010600030101010101" pitchFamily="2" charset="-122"/>
              </a:rPr>
              <a:t> απονέμεται το τιμητικό μετάλλιο – τιμής ένεκεν. </a:t>
            </a:r>
            <a:endParaRPr lang="el-GR" sz="1600" dirty="0">
              <a:effectLst/>
              <a:latin typeface="Times New Roman" panose="02020603050405020304" pitchFamily="18" charset="0"/>
              <a:ea typeface="SimSun" panose="02010600030101010101" pitchFamily="2" charset="-122"/>
            </a:endParaRPr>
          </a:p>
          <a:p>
            <a:pPr algn="just">
              <a:lnSpc>
                <a:spcPct val="115000"/>
              </a:lnSpc>
            </a:pPr>
            <a:r>
              <a:rPr lang="el-GR" sz="1800" dirty="0">
                <a:solidFill>
                  <a:srgbClr val="002A7F"/>
                </a:solidFill>
                <a:effectLst/>
                <a:latin typeface="Times New Roman" panose="02020603050405020304" pitchFamily="18" charset="0"/>
                <a:ea typeface="SimSun" panose="02010600030101010101" pitchFamily="2" charset="-122"/>
              </a:rPr>
              <a:t> </a:t>
            </a:r>
            <a:endParaRPr lang="el-GR" sz="1600" dirty="0">
              <a:effectLst/>
              <a:latin typeface="Times New Roman" panose="02020603050405020304" pitchFamily="18" charset="0"/>
              <a:ea typeface="SimSun" panose="02010600030101010101" pitchFamily="2" charset="-122"/>
            </a:endParaRPr>
          </a:p>
          <a:p>
            <a:pPr algn="just">
              <a:lnSpc>
                <a:spcPct val="115000"/>
              </a:lnSpc>
            </a:pPr>
            <a:r>
              <a:rPr lang="el-GR" sz="1800" b="1" i="1" dirty="0">
                <a:solidFill>
                  <a:srgbClr val="002A7F"/>
                </a:solidFill>
                <a:effectLst/>
                <a:latin typeface="Times New Roman" panose="02020603050405020304" pitchFamily="18" charset="0"/>
                <a:ea typeface="SimSun" panose="02010600030101010101" pitchFamily="2" charset="-122"/>
              </a:rPr>
              <a:t> </a:t>
            </a:r>
            <a:r>
              <a:rPr lang="el-GR" sz="1800" b="1" i="1" dirty="0">
                <a:solidFill>
                  <a:srgbClr val="800000"/>
                </a:solidFill>
                <a:effectLst/>
                <a:latin typeface="Times New Roman" panose="02020603050405020304" pitchFamily="18" charset="0"/>
                <a:ea typeface="SimSun" panose="02010600030101010101" pitchFamily="2" charset="-122"/>
              </a:rPr>
              <a:t>ΠΙΣΤΗ !!!</a:t>
            </a:r>
            <a:endParaRPr lang="el-GR" sz="1600" dirty="0">
              <a:effectLst/>
              <a:latin typeface="Times New Roman" panose="02020603050405020304" pitchFamily="18" charset="0"/>
              <a:ea typeface="SimSun" panose="02010600030101010101" pitchFamily="2" charset="-122"/>
            </a:endParaRPr>
          </a:p>
          <a:p>
            <a:pPr algn="just">
              <a:lnSpc>
                <a:spcPct val="115000"/>
              </a:lnSpc>
            </a:pPr>
            <a:r>
              <a:rPr lang="el-GR" sz="1800" b="1" i="1" dirty="0" err="1">
                <a:solidFill>
                  <a:srgbClr val="800000"/>
                </a:solidFill>
                <a:effectLst/>
                <a:latin typeface="Times New Roman" panose="02020603050405020304" pitchFamily="18" charset="0"/>
                <a:ea typeface="SimSun" panose="02010600030101010101" pitchFamily="2" charset="-122"/>
              </a:rPr>
              <a:t>Eίμαστε</a:t>
            </a:r>
            <a:r>
              <a:rPr lang="el-GR" sz="1800" b="1" i="1" dirty="0">
                <a:solidFill>
                  <a:srgbClr val="800000"/>
                </a:solidFill>
                <a:effectLst/>
                <a:latin typeface="Times New Roman" panose="02020603050405020304" pitchFamily="18" charset="0"/>
                <a:ea typeface="SimSun" panose="02010600030101010101" pitchFamily="2" charset="-122"/>
              </a:rPr>
              <a:t> ΕΝΑΣ ΕΝΙΑΙΟΣ ΚΟΣΜΟΣ !!!</a:t>
            </a:r>
            <a:endParaRPr lang="el-GR" sz="1600" dirty="0">
              <a:effectLst/>
              <a:latin typeface="Times New Roman" panose="02020603050405020304" pitchFamily="18" charset="0"/>
              <a:ea typeface="SimSun" panose="02010600030101010101" pitchFamily="2" charset="-122"/>
            </a:endParaRPr>
          </a:p>
          <a:p>
            <a:pPr algn="just"/>
            <a:r>
              <a:rPr lang="el-GR" sz="1800" u="sng" dirty="0">
                <a:solidFill>
                  <a:srgbClr val="800000"/>
                </a:solidFill>
                <a:effectLst/>
                <a:latin typeface="Times New Roman" panose="02020603050405020304" pitchFamily="18" charset="0"/>
                <a:ea typeface="SimSun" panose="02010600030101010101" pitchFamily="2" charset="-122"/>
              </a:rPr>
              <a:t>Περισσότερα:</a:t>
            </a:r>
            <a:endParaRPr lang="el-GR" sz="1600" dirty="0">
              <a:effectLst/>
              <a:latin typeface="Times New Roman" panose="02020603050405020304" pitchFamily="18" charset="0"/>
              <a:ea typeface="SimSun" panose="02010600030101010101" pitchFamily="2" charset="-122"/>
            </a:endParaRPr>
          </a:p>
          <a:p>
            <a:pPr algn="just">
              <a:lnSpc>
                <a:spcPct val="115000"/>
              </a:lnSpc>
            </a:pPr>
            <a:r>
              <a:rPr lang="el-GR" sz="1800" u="sng" dirty="0">
                <a:solidFill>
                  <a:srgbClr val="0000FF"/>
                </a:solidFill>
                <a:effectLst/>
                <a:latin typeface="Times New Roman" panose="02020603050405020304" pitchFamily="18" charset="0"/>
                <a:ea typeface="SimSun" panose="02010600030101010101" pitchFamily="2" charset="-122"/>
                <a:hlinkClick r:id="rId2"/>
              </a:rPr>
              <a:t>http://www.hecucenter.ru/gr/news/10062019__agones_vosporoi__epistimoniki_imerida.html</a:t>
            </a:r>
            <a:endParaRPr lang="el-GR" sz="1600" dirty="0">
              <a:effectLst/>
              <a:latin typeface="Times New Roman" panose="02020603050405020304" pitchFamily="18" charset="0"/>
              <a:ea typeface="SimSun" panose="02010600030101010101" pitchFamily="2" charset="-122"/>
            </a:endParaRPr>
          </a:p>
        </p:txBody>
      </p:sp>
      <p:pic>
        <p:nvPicPr>
          <p:cNvPr id="4" name="Рисунок 3">
            <a:extLst>
              <a:ext uri="{FF2B5EF4-FFF2-40B4-BE49-F238E27FC236}">
                <a16:creationId xmlns:a16="http://schemas.microsoft.com/office/drawing/2014/main" id="{759E3B79-E078-8515-E384-469A0242C0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0733" y="285085"/>
            <a:ext cx="2120194" cy="796120"/>
          </a:xfrm>
          <a:prstGeom prst="rect">
            <a:avLst/>
          </a:prstGeom>
        </p:spPr>
      </p:pic>
    </p:spTree>
    <p:extLst>
      <p:ext uri="{BB962C8B-B14F-4D97-AF65-F5344CB8AC3E}">
        <p14:creationId xmlns:p14="http://schemas.microsoft.com/office/powerpoint/2010/main" val="55670783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a:extLst>
              <a:ext uri="{FF2B5EF4-FFF2-40B4-BE49-F238E27FC236}">
                <a16:creationId xmlns:a16="http://schemas.microsoft.com/office/drawing/2014/main" id="{099641C2-ED2A-4EBC-A84D-E7E8300A59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1345" y="3986487"/>
            <a:ext cx="158115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2775B5BA-634A-43EF-8C70-658A3316F8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3180" y="3962757"/>
            <a:ext cx="1581150" cy="21145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4">
            <a:extLst>
              <a:ext uri="{FF2B5EF4-FFF2-40B4-BE49-F238E27FC236}">
                <a16:creationId xmlns:a16="http://schemas.microsoft.com/office/drawing/2014/main" id="{1D66C7E1-4344-4C75-A5DC-6E4F1AFC3822}"/>
              </a:ext>
            </a:extLst>
          </p:cNvPr>
          <p:cNvSpPr>
            <a:spLocks noChangeArrowheads="1"/>
          </p:cNvSpPr>
          <p:nvPr/>
        </p:nvSpPr>
        <p:spPr bwMode="auto">
          <a:xfrm rot="10800000" flipV="1">
            <a:off x="2661920" y="-148103"/>
            <a:ext cx="7680960" cy="4370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1pPr>
            <a:lvl2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2pPr>
            <a:lvl3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3pPr>
            <a:lvl4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4pPr>
            <a:lvl5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5pPr>
            <a:lvl6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6pPr>
            <a:lvl7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7pPr>
            <a:lvl8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8pPr>
            <a:lvl9pPr eaLnBrk="0" fontAlgn="base" hangingPunct="0">
              <a:spcBef>
                <a:spcPct val="0"/>
              </a:spcBef>
              <a:spcAft>
                <a:spcPct val="0"/>
              </a:spcAft>
              <a:tabLst>
                <a:tab pos="2970213" algn="ctr"/>
                <a:tab pos="594042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970213" algn="ctr"/>
                <a:tab pos="5940425" algn="r"/>
              </a:tabLst>
            </a:pPr>
            <a:r>
              <a:rPr kumimoji="0" lang="ru-RU" altLang="ru-RU" sz="2000" b="0" i="0" u="none"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Участие на театральном Фестивале с нашей новой театральной постановкой – премьерой, с нашим спектаклем «</a:t>
            </a:r>
            <a:r>
              <a:rPr kumimoji="0" lang="ru-RU" altLang="ru-RU" sz="2000" b="1" i="0" u="none"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ЦАРЬ ЭДИП</a:t>
            </a:r>
            <a:r>
              <a:rPr kumimoji="0" lang="ru-RU" altLang="ru-RU" sz="2000" b="0" i="0" u="none"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2000" b="0" i="1" u="sng"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Софокла</a:t>
            </a:r>
            <a:r>
              <a:rPr kumimoji="0" lang="ru-RU" altLang="ru-RU" sz="2000" b="0" i="0" u="none" strike="noStrike" cap="none" normalizeH="0" baseline="0" dirty="0">
                <a:ln>
                  <a:noFill/>
                </a:ln>
                <a:solidFill>
                  <a:srgbClr val="000099"/>
                </a:solidFill>
                <a:effectLst/>
                <a:latin typeface="Times New Roman" panose="02020603050405020304" pitchFamily="18" charset="0"/>
                <a:ea typeface="Times New Roman" panose="02020603050405020304" pitchFamily="18" charset="0"/>
                <a:cs typeface="Times New Roman" panose="02020603050405020304" pitchFamily="18" charset="0"/>
              </a:rPr>
              <a:t>, в постановке </a:t>
            </a:r>
            <a:r>
              <a:rPr kumimoji="0" lang="ru-RU" altLang="ru-RU" sz="2000" b="1" i="0" u="none" strike="noStrike" cap="none" normalizeH="0" baseline="0" dirty="0">
                <a:ln>
                  <a:noFill/>
                </a:ln>
                <a:solidFill>
                  <a:srgbClr val="003399"/>
                </a:solidFill>
                <a:effectLst/>
                <a:latin typeface="Times New Roman" panose="02020603050405020304" pitchFamily="18" charset="0"/>
                <a:ea typeface="Times New Roman" panose="02020603050405020304" pitchFamily="18" charset="0"/>
                <a:cs typeface="Times New Roman" panose="02020603050405020304" pitchFamily="18" charset="0"/>
              </a:rPr>
              <a:t>Константина </a:t>
            </a:r>
            <a:r>
              <a:rPr kumimoji="0" lang="ru-RU" altLang="ru-RU" sz="2000" b="1" i="0" u="none" strike="noStrike" cap="none" normalizeH="0" baseline="0" dirty="0" err="1">
                <a:ln>
                  <a:noFill/>
                </a:ln>
                <a:solidFill>
                  <a:srgbClr val="003399"/>
                </a:solidFill>
                <a:effectLst/>
                <a:latin typeface="Times New Roman" panose="02020603050405020304" pitchFamily="18" charset="0"/>
                <a:ea typeface="Times New Roman" panose="02020603050405020304" pitchFamily="18" charset="0"/>
                <a:cs typeface="Times New Roman" panose="02020603050405020304" pitchFamily="18" charset="0"/>
              </a:rPr>
              <a:t>Рехтина</a:t>
            </a:r>
            <a:r>
              <a:rPr kumimoji="0" lang="ru-RU" altLang="ru-RU" sz="2000" b="0" i="0" u="none" strike="noStrike" cap="none" normalizeH="0" baseline="0" dirty="0">
                <a:ln>
                  <a:noFill/>
                </a:ln>
                <a:solidFill>
                  <a:srgbClr val="003399"/>
                </a:solidFill>
                <a:effectLst/>
                <a:latin typeface="Times New Roman" panose="02020603050405020304" pitchFamily="18" charset="0"/>
                <a:ea typeface="Times New Roman" panose="02020603050405020304" pitchFamily="18" charset="0"/>
                <a:cs typeface="Times New Roman" panose="02020603050405020304" pitchFamily="18" charset="0"/>
              </a:rPr>
              <a:t>, заслуженного деятеля искусств Омской области, члена Совета по культуре и искусству при Президенте РФ, художественного руководителя-главного режиссера «Омского государственного Северного драматического театра имени </a:t>
            </a:r>
            <a:r>
              <a:rPr kumimoji="0" lang="ru-RU" altLang="ru-RU" sz="2000" b="0" i="0" u="none" strike="noStrike" cap="none" normalizeH="0" baseline="0" dirty="0" err="1">
                <a:ln>
                  <a:noFill/>
                </a:ln>
                <a:solidFill>
                  <a:srgbClr val="003399"/>
                </a:solidFill>
                <a:effectLst/>
                <a:latin typeface="Times New Roman" panose="02020603050405020304" pitchFamily="18" charset="0"/>
                <a:ea typeface="Times New Roman" panose="02020603050405020304" pitchFamily="18" charset="0"/>
                <a:cs typeface="Times New Roman" panose="02020603050405020304" pitchFamily="18" charset="0"/>
              </a:rPr>
              <a:t>М.А.Ульяно</a:t>
            </a:r>
            <a:r>
              <a:rPr lang="ru-RU" altLang="ru-RU" sz="2000" dirty="0" err="1">
                <a:solidFill>
                  <a:srgbClr val="003399"/>
                </a:solidFill>
                <a:latin typeface="Times New Roman" panose="02020603050405020304" pitchFamily="18" charset="0"/>
                <a:ea typeface="Times New Roman" panose="02020603050405020304" pitchFamily="18" charset="0"/>
                <a:cs typeface="Times New Roman" panose="02020603050405020304" pitchFamily="18" charset="0"/>
              </a:rPr>
              <a:t>ва</a:t>
            </a:r>
            <a:r>
              <a:rPr kumimoji="0" lang="ru-RU" altLang="ru-RU" sz="2000" b="0" i="0" u="none" strike="noStrike" cap="none" normalizeH="0" baseline="0" dirty="0">
                <a:ln>
                  <a:noFill/>
                </a:ln>
                <a:solidFill>
                  <a:srgbClr val="003399"/>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ru-RU"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970213" algn="ctr"/>
                <a:tab pos="5940425" algn="r"/>
              </a:tabLst>
            </a:pPr>
            <a:r>
              <a:rPr kumimoji="0" lang="ru-RU" altLang="ru-RU" sz="2000" b="0" i="0" u="none" strike="noStrike" cap="none" normalizeH="0" baseline="0" dirty="0">
                <a:ln>
                  <a:noFill/>
                </a:ln>
                <a:solidFill>
                  <a:srgbClr val="003399"/>
                </a:solidFill>
                <a:effectLst/>
                <a:latin typeface="Times New Roman" panose="02020603050405020304" pitchFamily="18" charset="0"/>
                <a:ea typeface="Times New Roman" panose="02020603050405020304" pitchFamily="18" charset="0"/>
                <a:cs typeface="Times New Roman" panose="02020603050405020304" pitchFamily="18" charset="0"/>
              </a:rPr>
              <a:t>Наш спектакль мы показали в среду 12 июня 2019г., в День России и сложно передать словами наш восторг, наши эмоции, нашу радость за приз за лучшую режиссуру нашему любимому и дорогому режиссеру </a:t>
            </a:r>
            <a:r>
              <a:rPr kumimoji="0" lang="ru-RU" altLang="ru-RU" sz="2000" b="1" i="0" u="none" strike="noStrike" cap="none" normalizeH="0" baseline="0" dirty="0">
                <a:ln>
                  <a:noFill/>
                </a:ln>
                <a:solidFill>
                  <a:srgbClr val="003399"/>
                </a:solidFill>
                <a:effectLst/>
                <a:latin typeface="Times New Roman" panose="02020603050405020304" pitchFamily="18" charset="0"/>
                <a:ea typeface="Times New Roman" panose="02020603050405020304" pitchFamily="18" charset="0"/>
                <a:cs typeface="Times New Roman" panose="02020603050405020304" pitchFamily="18" charset="0"/>
              </a:rPr>
              <a:t>Константину Викторовичу </a:t>
            </a:r>
            <a:r>
              <a:rPr kumimoji="0" lang="ru-RU" altLang="ru-RU" sz="2000" b="1" i="0" u="none" strike="noStrike" cap="none" normalizeH="0" baseline="0" dirty="0" err="1">
                <a:ln>
                  <a:noFill/>
                </a:ln>
                <a:solidFill>
                  <a:srgbClr val="003399"/>
                </a:solidFill>
                <a:effectLst/>
                <a:latin typeface="Times New Roman" panose="02020603050405020304" pitchFamily="18" charset="0"/>
                <a:ea typeface="Times New Roman" panose="02020603050405020304" pitchFamily="18" charset="0"/>
                <a:cs typeface="Times New Roman" panose="02020603050405020304" pitchFamily="18" charset="0"/>
              </a:rPr>
              <a:t>Рехтину</a:t>
            </a:r>
            <a:r>
              <a:rPr kumimoji="0" lang="ru-RU" altLang="ru-RU" sz="2000" b="0" i="0" u="none" strike="noStrike" cap="none" normalizeH="0" baseline="0" dirty="0">
                <a:ln>
                  <a:noFill/>
                </a:ln>
                <a:solidFill>
                  <a:srgbClr val="003399"/>
                </a:solidFill>
                <a:effectLst/>
                <a:latin typeface="Times New Roman" panose="02020603050405020304" pitchFamily="18" charset="0"/>
                <a:ea typeface="Times New Roman" panose="02020603050405020304" pitchFamily="18" charset="0"/>
                <a:cs typeface="Times New Roman" panose="02020603050405020304" pitchFamily="18" charset="0"/>
              </a:rPr>
              <a:t>, который был ему вручен в четверг 13 июня 2019г, на церемонии закрытия Фестиваля и подведения итогов !!!</a:t>
            </a:r>
            <a:endParaRPr kumimoji="0" lang="ru-RU" altLang="ru-RU"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970213" algn="ctr"/>
                <a:tab pos="5940425" algn="r"/>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
        <p:nvSpPr>
          <p:cNvPr id="3" name="Rectangle 5">
            <a:extLst>
              <a:ext uri="{FF2B5EF4-FFF2-40B4-BE49-F238E27FC236}">
                <a16:creationId xmlns:a16="http://schemas.microsoft.com/office/drawing/2014/main" id="{998B5655-D89A-4DF0-8089-16284BDB6318}"/>
              </a:ext>
            </a:extLst>
          </p:cNvPr>
          <p:cNvSpPr>
            <a:spLocks noChangeArrowheads="1"/>
          </p:cNvSpPr>
          <p:nvPr/>
        </p:nvSpPr>
        <p:spPr bwMode="auto">
          <a:xfrm>
            <a:off x="2879835" y="49135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ru-RU" sz="14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el-GR" altLang="ru-RU" sz="1800" b="0" i="0" u="none" strike="noStrike" cap="none" normalizeH="0" baseline="0">
              <a:ln>
                <a:noFill/>
              </a:ln>
              <a:solidFill>
                <a:schemeClr val="tx1"/>
              </a:solidFill>
              <a:effectLst/>
              <a:latin typeface="Arial" panose="020B0604020202020204" pitchFamily="34" charset="0"/>
            </a:endParaRPr>
          </a:p>
        </p:txBody>
      </p:sp>
      <p:sp>
        <p:nvSpPr>
          <p:cNvPr id="4" name="Rectangle 6">
            <a:extLst>
              <a:ext uri="{FF2B5EF4-FFF2-40B4-BE49-F238E27FC236}">
                <a16:creationId xmlns:a16="http://schemas.microsoft.com/office/drawing/2014/main" id="{E79FA8C8-7467-4158-9014-7CDC339274FB}"/>
              </a:ext>
            </a:extLst>
          </p:cNvPr>
          <p:cNvSpPr>
            <a:spLocks noChangeArrowheads="1"/>
          </p:cNvSpPr>
          <p:nvPr/>
        </p:nvSpPr>
        <p:spPr bwMode="auto">
          <a:xfrm>
            <a:off x="2879835" y="702813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5" name="Rectangle 7">
            <a:extLst>
              <a:ext uri="{FF2B5EF4-FFF2-40B4-BE49-F238E27FC236}">
                <a16:creationId xmlns:a16="http://schemas.microsoft.com/office/drawing/2014/main" id="{A966D35E-B55E-4994-9C84-699974CA0E95}"/>
              </a:ext>
            </a:extLst>
          </p:cNvPr>
          <p:cNvSpPr>
            <a:spLocks noChangeArrowheads="1"/>
          </p:cNvSpPr>
          <p:nvPr/>
        </p:nvSpPr>
        <p:spPr bwMode="auto">
          <a:xfrm>
            <a:off x="2879835" y="884423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3080" name="Picture 8" descr="1560454827_img_9021-kopirovat">
            <a:extLst>
              <a:ext uri="{FF2B5EF4-FFF2-40B4-BE49-F238E27FC236}">
                <a16:creationId xmlns:a16="http://schemas.microsoft.com/office/drawing/2014/main" id="{19D7B9FE-B8B8-45EA-AA28-C46034509A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47671" y="3911640"/>
            <a:ext cx="3256073" cy="2165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01784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F34EF5-80B9-9726-6BB2-81CA4500947D}"/>
              </a:ext>
            </a:extLst>
          </p:cNvPr>
          <p:cNvSpPr txBox="1"/>
          <p:nvPr/>
        </p:nvSpPr>
        <p:spPr>
          <a:xfrm>
            <a:off x="1493520" y="132080"/>
            <a:ext cx="10556240" cy="6146298"/>
          </a:xfrm>
          <a:prstGeom prst="rect">
            <a:avLst/>
          </a:prstGeom>
          <a:noFill/>
        </p:spPr>
        <p:txBody>
          <a:bodyPr wrap="square">
            <a:spAutoFit/>
          </a:bodyPr>
          <a:lstStyle/>
          <a:p>
            <a:pPr marL="457200" algn="ctr"/>
            <a:r>
              <a:rPr lang="el-GR" sz="2000" dirty="0">
                <a:solidFill>
                  <a:srgbClr val="B01C3C"/>
                </a:solidFill>
                <a:effectLst/>
                <a:latin typeface="Times New Roman" panose="02020603050405020304" pitchFamily="18" charset="0"/>
                <a:ea typeface="SimSun" panose="02010600030101010101" pitchFamily="2" charset="-122"/>
              </a:rPr>
              <a:t>ΑΛΛΗ ΜΙΑ ΣΤΙΓΜΗ ΣΤΗΝ ΙΣΤΟΡΙΑ</a:t>
            </a:r>
            <a:endParaRPr lang="el-GR" sz="1600" dirty="0">
              <a:effectLst/>
              <a:latin typeface="Times New Roman" panose="02020603050405020304" pitchFamily="18" charset="0"/>
              <a:ea typeface="SimSun" panose="02010600030101010101" pitchFamily="2" charset="-122"/>
            </a:endParaRPr>
          </a:p>
          <a:p>
            <a:pPr marL="457200" algn="ctr"/>
            <a:r>
              <a:rPr lang="el-GR" sz="2000" b="1" dirty="0">
                <a:solidFill>
                  <a:srgbClr val="B01C3C"/>
                </a:solidFill>
                <a:effectLst/>
                <a:latin typeface="Times New Roman" panose="02020603050405020304" pitchFamily="18" charset="0"/>
                <a:ea typeface="SimSun" panose="02010600030101010101" pitchFamily="2" charset="-122"/>
              </a:rPr>
              <a:t>ΟΙΔΙΠΟΥΣ ΤΥΡΑΝΝΟΣ»  Σοφοκλέους</a:t>
            </a:r>
            <a:endParaRPr lang="el-GR" sz="1600" dirty="0">
              <a:effectLst/>
              <a:latin typeface="Times New Roman" panose="02020603050405020304" pitchFamily="18" charset="0"/>
              <a:ea typeface="SimSun" panose="02010600030101010101" pitchFamily="2" charset="-122"/>
            </a:endParaRPr>
          </a:p>
          <a:p>
            <a:pPr marL="457200" algn="ctr"/>
            <a:r>
              <a:rPr lang="el-GR" sz="2000" b="1" dirty="0">
                <a:solidFill>
                  <a:srgbClr val="B01C3C"/>
                </a:solidFill>
                <a:effectLst/>
                <a:latin typeface="Times New Roman" panose="02020603050405020304" pitchFamily="18" charset="0"/>
                <a:ea typeface="SimSun" panose="02010600030101010101" pitchFamily="2" charset="-122"/>
              </a:rPr>
              <a:t>ΒΡΑΒΕΙΟ ΚΑΛΥΤΕΡΗΣ ΣΚΗΝΟΘΕΣΙΑΣ</a:t>
            </a:r>
            <a:endParaRPr lang="el-GR" sz="1600" dirty="0">
              <a:effectLst/>
              <a:latin typeface="Times New Roman" panose="02020603050405020304" pitchFamily="18" charset="0"/>
              <a:ea typeface="SimSun" panose="02010600030101010101" pitchFamily="2" charset="-122"/>
            </a:endParaRPr>
          </a:p>
          <a:p>
            <a:pPr marL="457200" algn="ctr"/>
            <a:r>
              <a:rPr lang="el-GR" sz="2000" dirty="0">
                <a:solidFill>
                  <a:srgbClr val="B01C3C"/>
                </a:solidFill>
                <a:effectLst/>
                <a:latin typeface="Times New Roman" panose="02020603050405020304" pitchFamily="18" charset="0"/>
                <a:ea typeface="SimSun" panose="02010600030101010101" pitchFamily="2" charset="-122"/>
              </a:rPr>
              <a:t>21ο ΔΙΕΘΝΕΣ ΦΕΣΤΙΒΑΛ ΑΡΧΑΙΟΥ ΔΡΑΜΑΤΟΣ</a:t>
            </a:r>
            <a:endParaRPr lang="el-GR" sz="1600" dirty="0">
              <a:effectLst/>
              <a:latin typeface="Times New Roman" panose="02020603050405020304" pitchFamily="18" charset="0"/>
              <a:ea typeface="SimSun" panose="02010600030101010101" pitchFamily="2" charset="-122"/>
            </a:endParaRPr>
          </a:p>
          <a:p>
            <a:pPr marL="457200" algn="ctr"/>
            <a:r>
              <a:rPr lang="el-GR" sz="2000" b="1" dirty="0">
                <a:solidFill>
                  <a:srgbClr val="B01C3C"/>
                </a:solidFill>
                <a:effectLst/>
                <a:latin typeface="Times New Roman" panose="02020603050405020304" pitchFamily="18" charset="0"/>
                <a:ea typeface="SimSun" panose="02010600030101010101" pitchFamily="2" charset="-122"/>
              </a:rPr>
              <a:t>«ΑΓΩΝΕΣ ΒΟΣΠΟΡΟΥ»</a:t>
            </a:r>
            <a:endParaRPr lang="el-GR" sz="1600" dirty="0">
              <a:effectLst/>
              <a:latin typeface="Times New Roman" panose="02020603050405020304" pitchFamily="18" charset="0"/>
              <a:ea typeface="SimSun" panose="02010600030101010101" pitchFamily="2" charset="-122"/>
            </a:endParaRPr>
          </a:p>
          <a:p>
            <a:pPr marL="457200" algn="ctr">
              <a:lnSpc>
                <a:spcPct val="115000"/>
              </a:lnSpc>
            </a:pPr>
            <a:r>
              <a:rPr lang="el-GR" sz="1800" b="1" dirty="0">
                <a:solidFill>
                  <a:srgbClr val="C00000"/>
                </a:solidFill>
                <a:effectLst/>
                <a:latin typeface="Times New Roman" panose="02020603050405020304" pitchFamily="18" charset="0"/>
                <a:ea typeface="SimSun" panose="02010600030101010101" pitchFamily="2" charset="-122"/>
              </a:rPr>
              <a:t>21</a:t>
            </a:r>
            <a:r>
              <a:rPr lang="el-GR" sz="1800" b="1" baseline="30000" dirty="0">
                <a:solidFill>
                  <a:srgbClr val="C00000"/>
                </a:solidFill>
                <a:effectLst/>
                <a:latin typeface="Times New Roman" panose="02020603050405020304" pitchFamily="18" charset="0"/>
                <a:ea typeface="SimSun" panose="02010600030101010101" pitchFamily="2" charset="-122"/>
              </a:rPr>
              <a:t>ο</a:t>
            </a:r>
            <a:r>
              <a:rPr lang="el-GR" sz="1800" b="1" dirty="0">
                <a:solidFill>
                  <a:srgbClr val="C00000"/>
                </a:solidFill>
                <a:effectLst/>
                <a:latin typeface="Times New Roman" panose="02020603050405020304" pitchFamily="18" charset="0"/>
                <a:ea typeface="SimSun" panose="02010600030101010101" pitchFamily="2" charset="-122"/>
              </a:rPr>
              <a:t> Διεθνές Φεστιβάλ Αρχαίας Τέχνης «ΑΓΩΝΕΣ ΒΟΣΠΟΡΟΥ» (8-13/06/2019, αρχαίο </a:t>
            </a:r>
            <a:r>
              <a:rPr lang="el-GR" sz="1800" b="1" dirty="0" err="1">
                <a:solidFill>
                  <a:srgbClr val="C00000"/>
                </a:solidFill>
                <a:effectLst/>
                <a:latin typeface="Times New Roman" panose="02020603050405020304" pitchFamily="18" charset="0"/>
                <a:ea typeface="SimSun" panose="02010600030101010101" pitchFamily="2" charset="-122"/>
              </a:rPr>
              <a:t>Παντικάπαιον</a:t>
            </a:r>
            <a:r>
              <a:rPr lang="el-GR" sz="1800" b="1" dirty="0">
                <a:solidFill>
                  <a:srgbClr val="C00000"/>
                </a:solidFill>
                <a:effectLst/>
                <a:latin typeface="Times New Roman" panose="02020603050405020304" pitchFamily="18" charset="0"/>
                <a:ea typeface="SimSun" panose="02010600030101010101" pitchFamily="2" charset="-122"/>
              </a:rPr>
              <a:t>, ιδρυθέν από εμάς τους Έλληνες τον 7</a:t>
            </a:r>
            <a:r>
              <a:rPr lang="el-GR" sz="1800" b="1" baseline="30000" dirty="0">
                <a:solidFill>
                  <a:srgbClr val="C00000"/>
                </a:solidFill>
                <a:effectLst/>
                <a:latin typeface="Times New Roman" panose="02020603050405020304" pitchFamily="18" charset="0"/>
                <a:ea typeface="SimSun" panose="02010600030101010101" pitchFamily="2" charset="-122"/>
              </a:rPr>
              <a:t>ο</a:t>
            </a:r>
            <a:r>
              <a:rPr lang="el-GR" sz="1800" b="1" dirty="0">
                <a:solidFill>
                  <a:srgbClr val="C00000"/>
                </a:solidFill>
                <a:effectLst/>
                <a:latin typeface="Times New Roman" panose="02020603050405020304" pitchFamily="18" charset="0"/>
                <a:ea typeface="SimSun" panose="02010600030101010101" pitchFamily="2" charset="-122"/>
              </a:rPr>
              <a:t> αι. π.Χ., Ταυρίδα).</a:t>
            </a:r>
            <a:endParaRPr lang="el-GR" sz="1600" dirty="0">
              <a:effectLst/>
              <a:latin typeface="Times New Roman" panose="02020603050405020304" pitchFamily="18" charset="0"/>
              <a:ea typeface="SimSun" panose="02010600030101010101" pitchFamily="2" charset="-122"/>
            </a:endParaRPr>
          </a:p>
          <a:p>
            <a:pPr marR="20955" algn="ctr"/>
            <a:r>
              <a:rPr lang="el-GR" sz="1800" dirty="0">
                <a:solidFill>
                  <a:srgbClr val="002A7F"/>
                </a:solidFill>
                <a:effectLst/>
                <a:latin typeface="Times New Roman" panose="02020603050405020304" pitchFamily="18" charset="0"/>
                <a:ea typeface="SimSun" panose="02010600030101010101" pitchFamily="2" charset="-122"/>
              </a:rPr>
              <a:t> </a:t>
            </a:r>
            <a:endParaRPr lang="el-GR" sz="1600" dirty="0">
              <a:effectLst/>
              <a:latin typeface="Times New Roman" panose="02020603050405020304" pitchFamily="18" charset="0"/>
              <a:ea typeface="SimSun" panose="02010600030101010101" pitchFamily="2" charset="-122"/>
            </a:endParaRPr>
          </a:p>
          <a:p>
            <a:r>
              <a:rPr lang="el-GR" sz="1800" b="1" dirty="0">
                <a:solidFill>
                  <a:srgbClr val="002060"/>
                </a:solidFill>
                <a:effectLst/>
                <a:latin typeface="Times New Roman" panose="02020603050405020304" pitchFamily="18" charset="0"/>
                <a:ea typeface="SimSun" panose="02010600030101010101" pitchFamily="2" charset="-122"/>
              </a:rPr>
              <a:t>13 Ιουνίου 2019,  </a:t>
            </a:r>
            <a:r>
              <a:rPr lang="el-GR" sz="1800" b="1" dirty="0" err="1">
                <a:solidFill>
                  <a:srgbClr val="002060"/>
                </a:solidFill>
                <a:effectLst/>
                <a:latin typeface="Times New Roman" panose="02020603050405020304" pitchFamily="18" charset="0"/>
                <a:ea typeface="SimSun" panose="02010600030101010101" pitchFamily="2" charset="-122"/>
              </a:rPr>
              <a:t>Κέρτς</a:t>
            </a:r>
            <a:r>
              <a:rPr lang="el-GR" sz="1800" b="1" dirty="0">
                <a:solidFill>
                  <a:srgbClr val="002060"/>
                </a:solidFill>
                <a:effectLst/>
                <a:latin typeface="Times New Roman" panose="02020603050405020304" pitchFamily="18" charset="0"/>
                <a:ea typeface="SimSun" panose="02010600030101010101" pitchFamily="2" charset="-122"/>
              </a:rPr>
              <a:t>/</a:t>
            </a:r>
            <a:r>
              <a:rPr lang="el-GR" sz="1800" b="1" dirty="0" err="1">
                <a:solidFill>
                  <a:srgbClr val="002060"/>
                </a:solidFill>
                <a:effectLst/>
                <a:latin typeface="Times New Roman" panose="02020603050405020304" pitchFamily="18" charset="0"/>
                <a:ea typeface="SimSun" panose="02010600030101010101" pitchFamily="2" charset="-122"/>
              </a:rPr>
              <a:t>Παντικάπαιον</a:t>
            </a:r>
            <a:endParaRPr lang="el-GR" sz="1600" dirty="0">
              <a:effectLst/>
              <a:latin typeface="Times New Roman" panose="02020603050405020304" pitchFamily="18" charset="0"/>
              <a:ea typeface="SimSun" panose="02010600030101010101" pitchFamily="2" charset="-122"/>
            </a:endParaRPr>
          </a:p>
          <a:p>
            <a:pPr algn="just">
              <a:tabLst>
                <a:tab pos="2969895" algn="ctr"/>
                <a:tab pos="5940425" algn="r"/>
              </a:tabLst>
            </a:pPr>
            <a:r>
              <a:rPr lang="el-GR" sz="1800" dirty="0">
                <a:solidFill>
                  <a:srgbClr val="003399"/>
                </a:solidFill>
                <a:effectLst/>
                <a:latin typeface="Times New Roman" panose="02020603050405020304" pitchFamily="18" charset="0"/>
                <a:ea typeface="SimSun" panose="02010600030101010101" pitchFamily="2" charset="-122"/>
              </a:rPr>
              <a:t>Για άλλη μια φορά συμμετείχαμε στο διαγωνιστικό θεατρικό σκέλος του Φεστιβάλ, αυτή τη φορά με την παράστασή μας «</a:t>
            </a:r>
            <a:r>
              <a:rPr lang="el-GR" sz="1800" b="1" dirty="0">
                <a:solidFill>
                  <a:srgbClr val="003399"/>
                </a:solidFill>
                <a:effectLst/>
                <a:latin typeface="Times New Roman" panose="02020603050405020304" pitchFamily="18" charset="0"/>
                <a:ea typeface="SimSun" panose="02010600030101010101" pitchFamily="2" charset="-122"/>
              </a:rPr>
              <a:t>ΟΙΔΙΠΟΥΣ ΤΥΡΑΝΝΟΣ</a:t>
            </a:r>
            <a:r>
              <a:rPr lang="el-GR" sz="1800" dirty="0">
                <a:solidFill>
                  <a:srgbClr val="003399"/>
                </a:solidFill>
                <a:effectLst/>
                <a:latin typeface="Times New Roman" panose="02020603050405020304" pitchFamily="18" charset="0"/>
                <a:ea typeface="SimSun" panose="02010600030101010101" pitchFamily="2" charset="-122"/>
              </a:rPr>
              <a:t>» </a:t>
            </a:r>
            <a:r>
              <a:rPr lang="el-GR" sz="1800" i="1" dirty="0">
                <a:solidFill>
                  <a:srgbClr val="003399"/>
                </a:solidFill>
                <a:effectLst/>
                <a:latin typeface="Times New Roman" panose="02020603050405020304" pitchFamily="18" charset="0"/>
                <a:ea typeface="SimSun" panose="02010600030101010101" pitchFamily="2" charset="-122"/>
              </a:rPr>
              <a:t>Σοφοκλέους</a:t>
            </a:r>
            <a:r>
              <a:rPr lang="el-GR" sz="1800" dirty="0">
                <a:solidFill>
                  <a:srgbClr val="003399"/>
                </a:solidFill>
                <a:effectLst/>
                <a:latin typeface="Times New Roman" panose="02020603050405020304" pitchFamily="18" charset="0"/>
                <a:ea typeface="SimSun" panose="02010600030101010101" pitchFamily="2" charset="-122"/>
              </a:rPr>
              <a:t>, που παίζεται από το θίασο του </a:t>
            </a:r>
            <a:r>
              <a:rPr lang="el-GR" sz="1800" b="1" dirty="0">
                <a:solidFill>
                  <a:srgbClr val="003399"/>
                </a:solidFill>
                <a:effectLst/>
                <a:latin typeface="Times New Roman" panose="02020603050405020304" pitchFamily="18" charset="0"/>
                <a:ea typeface="SimSun" panose="02010600030101010101" pitchFamily="2" charset="-122"/>
              </a:rPr>
              <a:t>Βόρειου Κρατικού Δραματικού Θεάτρου του </a:t>
            </a:r>
            <a:r>
              <a:rPr lang="el-GR" sz="1800" b="1" dirty="0" err="1">
                <a:solidFill>
                  <a:srgbClr val="003399"/>
                </a:solidFill>
                <a:effectLst/>
                <a:latin typeface="Times New Roman" panose="02020603050405020304" pitchFamily="18" charset="0"/>
                <a:ea typeface="SimSun" panose="02010600030101010101" pitchFamily="2" charset="-122"/>
              </a:rPr>
              <a:t>Ομσκ</a:t>
            </a:r>
            <a:r>
              <a:rPr lang="el-GR" sz="1800" b="1" dirty="0">
                <a:solidFill>
                  <a:srgbClr val="003399"/>
                </a:solidFill>
                <a:effectLst/>
                <a:latin typeface="Times New Roman" panose="02020603050405020304" pitchFamily="18" charset="0"/>
                <a:ea typeface="SimSun" panose="02010600030101010101" pitchFamily="2" charset="-122"/>
              </a:rPr>
              <a:t> «Μιχαήλ </a:t>
            </a:r>
            <a:r>
              <a:rPr lang="el-GR" sz="1800" b="1" dirty="0" err="1">
                <a:solidFill>
                  <a:srgbClr val="003399"/>
                </a:solidFill>
                <a:effectLst/>
                <a:latin typeface="Times New Roman" panose="02020603050405020304" pitchFamily="18" charset="0"/>
                <a:ea typeface="SimSun" panose="02010600030101010101" pitchFamily="2" charset="-122"/>
              </a:rPr>
              <a:t>Ουλιάνοβ</a:t>
            </a:r>
            <a:r>
              <a:rPr lang="el-GR" sz="1800" b="1" dirty="0">
                <a:solidFill>
                  <a:srgbClr val="003399"/>
                </a:solidFill>
                <a:effectLst/>
                <a:latin typeface="Times New Roman" panose="02020603050405020304" pitchFamily="18" charset="0"/>
                <a:ea typeface="SimSun" panose="02010600030101010101" pitchFamily="2" charset="-122"/>
              </a:rPr>
              <a:t>»</a:t>
            </a:r>
            <a:r>
              <a:rPr lang="el-GR" sz="1800" dirty="0">
                <a:solidFill>
                  <a:srgbClr val="003399"/>
                </a:solidFill>
                <a:effectLst/>
                <a:latin typeface="Times New Roman" panose="02020603050405020304" pitchFamily="18" charset="0"/>
                <a:ea typeface="SimSun" panose="02010600030101010101" pitchFamily="2" charset="-122"/>
              </a:rPr>
              <a:t> (πόλη Τάρα Περιφέρειας </a:t>
            </a:r>
            <a:r>
              <a:rPr lang="el-GR" sz="1800" dirty="0" err="1">
                <a:solidFill>
                  <a:srgbClr val="003399"/>
                </a:solidFill>
                <a:effectLst/>
                <a:latin typeface="Times New Roman" panose="02020603050405020304" pitchFamily="18" charset="0"/>
                <a:ea typeface="SimSun" panose="02010600030101010101" pitchFamily="2" charset="-122"/>
              </a:rPr>
              <a:t>Ομσκ</a:t>
            </a:r>
            <a:r>
              <a:rPr lang="el-GR" sz="1800" dirty="0">
                <a:solidFill>
                  <a:srgbClr val="003399"/>
                </a:solidFill>
                <a:effectLst/>
                <a:latin typeface="Times New Roman" panose="02020603050405020304" pitchFamily="18" charset="0"/>
                <a:ea typeface="SimSun" panose="02010600030101010101" pitchFamily="2" charset="-122"/>
              </a:rPr>
              <a:t>). Σκηνοθεσία: </a:t>
            </a:r>
            <a:r>
              <a:rPr lang="el-GR" sz="1800" b="1" dirty="0" err="1">
                <a:solidFill>
                  <a:srgbClr val="003399"/>
                </a:solidFill>
                <a:effectLst/>
                <a:latin typeface="Times New Roman" panose="02020603050405020304" pitchFamily="18" charset="0"/>
                <a:ea typeface="SimSun" panose="02010600030101010101" pitchFamily="2" charset="-122"/>
              </a:rPr>
              <a:t>Кωνσταντίν</a:t>
            </a:r>
            <a:r>
              <a:rPr lang="el-GR" sz="1800" b="1" dirty="0">
                <a:solidFill>
                  <a:srgbClr val="003399"/>
                </a:solidFill>
                <a:effectLst/>
                <a:latin typeface="Times New Roman" panose="02020603050405020304" pitchFamily="18" charset="0"/>
                <a:ea typeface="SimSun" panose="02010600030101010101" pitchFamily="2" charset="-122"/>
              </a:rPr>
              <a:t> </a:t>
            </a:r>
            <a:r>
              <a:rPr lang="el-GR" sz="1800" b="1" dirty="0" err="1">
                <a:solidFill>
                  <a:srgbClr val="003399"/>
                </a:solidFill>
                <a:effectLst/>
                <a:latin typeface="Times New Roman" panose="02020603050405020304" pitchFamily="18" charset="0"/>
                <a:ea typeface="SimSun" panose="02010600030101010101" pitchFamily="2" charset="-122"/>
              </a:rPr>
              <a:t>Рέχτιν</a:t>
            </a:r>
            <a:r>
              <a:rPr lang="el-GR" sz="1800" dirty="0">
                <a:solidFill>
                  <a:srgbClr val="003399"/>
                </a:solidFill>
                <a:effectLst/>
                <a:latin typeface="Times New Roman" panose="02020603050405020304" pitchFamily="18" charset="0"/>
                <a:ea typeface="SimSun" panose="02010600030101010101" pitchFamily="2" charset="-122"/>
              </a:rPr>
              <a:t>, διακεκριμένος καλλιτέχνης της Περιφέρειας του </a:t>
            </a:r>
            <a:r>
              <a:rPr lang="el-GR" sz="1800" dirty="0" err="1">
                <a:solidFill>
                  <a:srgbClr val="003399"/>
                </a:solidFill>
                <a:effectLst/>
                <a:latin typeface="Times New Roman" panose="02020603050405020304" pitchFamily="18" charset="0"/>
                <a:ea typeface="SimSun" panose="02010600030101010101" pitchFamily="2" charset="-122"/>
              </a:rPr>
              <a:t>Ομσκ</a:t>
            </a:r>
            <a:r>
              <a:rPr lang="el-GR" sz="1800" dirty="0">
                <a:solidFill>
                  <a:srgbClr val="003399"/>
                </a:solidFill>
                <a:effectLst/>
                <a:latin typeface="Times New Roman" panose="02020603050405020304" pitchFamily="18" charset="0"/>
                <a:ea typeface="SimSun" panose="02010600030101010101" pitchFamily="2" charset="-122"/>
              </a:rPr>
              <a:t>, μέλος του Συμβουλίου Πολιτισμού και Τεχνών της Προεδρίας της Ρωσίας, μέλος του κριτικής επιτροπής του Φεστιβάλ «Χρυσή Μάσκα».</a:t>
            </a:r>
            <a:endParaRPr lang="el-GR" sz="1600" dirty="0">
              <a:effectLst/>
              <a:latin typeface="Times New Roman" panose="02020603050405020304" pitchFamily="18" charset="0"/>
              <a:ea typeface="SimSun" panose="02010600030101010101" pitchFamily="2" charset="-122"/>
            </a:endParaRPr>
          </a:p>
          <a:p>
            <a:pPr algn="just">
              <a:tabLst>
                <a:tab pos="2969895" algn="ctr"/>
                <a:tab pos="5940425" algn="r"/>
              </a:tabLst>
            </a:pPr>
            <a:r>
              <a:rPr lang="el-GR" sz="1800" dirty="0">
                <a:solidFill>
                  <a:srgbClr val="003399"/>
                </a:solidFill>
                <a:effectLst/>
                <a:latin typeface="Times New Roman" panose="02020603050405020304" pitchFamily="18" charset="0"/>
                <a:ea typeface="SimSun" panose="02010600030101010101" pitchFamily="2" charset="-122"/>
              </a:rPr>
              <a:t> </a:t>
            </a:r>
            <a:endParaRPr lang="el-GR" sz="1600" dirty="0">
              <a:effectLst/>
              <a:latin typeface="Times New Roman" panose="02020603050405020304" pitchFamily="18" charset="0"/>
              <a:ea typeface="SimSun" panose="02010600030101010101" pitchFamily="2" charset="-122"/>
            </a:endParaRPr>
          </a:p>
          <a:p>
            <a:pPr algn="just"/>
            <a:r>
              <a:rPr lang="el-GR" sz="1800" dirty="0">
                <a:solidFill>
                  <a:srgbClr val="003399"/>
                </a:solidFill>
                <a:effectLst/>
                <a:latin typeface="Times New Roman" panose="02020603050405020304" pitchFamily="18" charset="0"/>
                <a:ea typeface="SimSun" panose="02010600030101010101" pitchFamily="2" charset="-122"/>
              </a:rPr>
              <a:t>Την παράστασή μας την παρουσιάσαμε στους πρόποδες του όρους </a:t>
            </a:r>
            <a:r>
              <a:rPr lang="el-GR" sz="1800" i="1" dirty="0" err="1">
                <a:solidFill>
                  <a:srgbClr val="003399"/>
                </a:solidFill>
                <a:effectLst/>
                <a:latin typeface="Times New Roman" panose="02020603050405020304" pitchFamily="18" charset="0"/>
                <a:ea typeface="SimSun" panose="02010600030101010101" pitchFamily="2" charset="-122"/>
              </a:rPr>
              <a:t>Μυθριδάτης</a:t>
            </a:r>
            <a:r>
              <a:rPr lang="el-GR" sz="1800" dirty="0">
                <a:solidFill>
                  <a:srgbClr val="003399"/>
                </a:solidFill>
                <a:effectLst/>
                <a:latin typeface="Times New Roman" panose="02020603050405020304" pitchFamily="18" charset="0"/>
                <a:ea typeface="SimSun" panose="02010600030101010101" pitchFamily="2" charset="-122"/>
              </a:rPr>
              <a:t> στις 12 Ιουνίου 2019 και κυριολεκτικά το απολαύσαμε.  Από τα βάθη της καρδιάς μας συγχαίρουμε τον σκηνοθέτη μας </a:t>
            </a:r>
            <a:r>
              <a:rPr lang="el-GR" sz="1800" dirty="0" err="1">
                <a:solidFill>
                  <a:srgbClr val="003399"/>
                </a:solidFill>
                <a:effectLst/>
                <a:latin typeface="Times New Roman" panose="02020603050405020304" pitchFamily="18" charset="0"/>
                <a:ea typeface="SimSun" panose="02010600030101010101" pitchFamily="2" charset="-122"/>
              </a:rPr>
              <a:t>Κωνσταντίν</a:t>
            </a:r>
            <a:r>
              <a:rPr lang="el-GR" sz="1800" dirty="0">
                <a:solidFill>
                  <a:srgbClr val="003399"/>
                </a:solidFill>
                <a:effectLst/>
                <a:latin typeface="Times New Roman" panose="02020603050405020304" pitchFamily="18" charset="0"/>
                <a:ea typeface="SimSun" panose="02010600030101010101" pitchFamily="2" charset="-122"/>
              </a:rPr>
              <a:t> </a:t>
            </a:r>
            <a:r>
              <a:rPr lang="el-GR" sz="1800" dirty="0" err="1">
                <a:solidFill>
                  <a:srgbClr val="003399"/>
                </a:solidFill>
                <a:effectLst/>
                <a:latin typeface="Times New Roman" panose="02020603050405020304" pitchFamily="18" charset="0"/>
                <a:ea typeface="SimSun" panose="02010600030101010101" pitchFamily="2" charset="-122"/>
              </a:rPr>
              <a:t>Ρέχτιν</a:t>
            </a:r>
            <a:r>
              <a:rPr lang="el-GR" sz="1800" dirty="0">
                <a:solidFill>
                  <a:srgbClr val="003399"/>
                </a:solidFill>
                <a:effectLst/>
                <a:latin typeface="Times New Roman" panose="02020603050405020304" pitchFamily="18" charset="0"/>
                <a:ea typeface="SimSun" panose="02010600030101010101" pitchFamily="2" charset="-122"/>
              </a:rPr>
              <a:t> για το </a:t>
            </a:r>
            <a:r>
              <a:rPr lang="el-GR" sz="1800" b="1" dirty="0">
                <a:solidFill>
                  <a:srgbClr val="003399"/>
                </a:solidFill>
                <a:effectLst/>
                <a:latin typeface="Times New Roman" panose="02020603050405020304" pitchFamily="18" charset="0"/>
                <a:ea typeface="SimSun" panose="02010600030101010101" pitchFamily="2" charset="-122"/>
              </a:rPr>
              <a:t>βραβείο καλύτερης σκηνοθεσίας για την παράστασή μας ΟΙΔΙΠΟΥΣ ΤΥΡΑΝΝΟΣ στο 21ο Διεθνές Φεστιβάλ Αρχαίας Τέχνης «Αγώνες Βοσπόρου»</a:t>
            </a:r>
            <a:r>
              <a:rPr lang="el-GR" sz="1800" dirty="0">
                <a:solidFill>
                  <a:srgbClr val="003399"/>
                </a:solidFill>
                <a:effectLst/>
                <a:latin typeface="Times New Roman" panose="02020603050405020304" pitchFamily="18" charset="0"/>
                <a:ea typeface="SimSun" panose="02010600030101010101" pitchFamily="2" charset="-122"/>
              </a:rPr>
              <a:t> (αρχαίο </a:t>
            </a:r>
            <a:r>
              <a:rPr lang="el-GR" sz="1800" dirty="0" err="1">
                <a:solidFill>
                  <a:srgbClr val="003399"/>
                </a:solidFill>
                <a:effectLst/>
                <a:latin typeface="Times New Roman" panose="02020603050405020304" pitchFamily="18" charset="0"/>
                <a:ea typeface="SimSun" panose="02010600030101010101" pitchFamily="2" charset="-122"/>
              </a:rPr>
              <a:t>Παντικάπαιον</a:t>
            </a:r>
            <a:r>
              <a:rPr lang="el-GR" sz="1800" dirty="0">
                <a:solidFill>
                  <a:srgbClr val="003399"/>
                </a:solidFill>
                <a:effectLst/>
                <a:latin typeface="Times New Roman" panose="02020603050405020304" pitchFamily="18" charset="0"/>
                <a:ea typeface="SimSun" panose="02010600030101010101" pitchFamily="2" charset="-122"/>
              </a:rPr>
              <a:t>)...Η συγκίνησή μας, η ικανοποίησή μας δεν περιγράφονται !!!  Πρόκειται για βράβευση της </a:t>
            </a:r>
            <a:r>
              <a:rPr lang="el-GR" sz="1800" dirty="0" err="1">
                <a:solidFill>
                  <a:srgbClr val="003399"/>
                </a:solidFill>
                <a:effectLst/>
                <a:latin typeface="Times New Roman" panose="02020603050405020304" pitchFamily="18" charset="0"/>
                <a:ea typeface="SimSun" panose="02010600030101010101" pitchFamily="2" charset="-122"/>
              </a:rPr>
              <a:t>Ελληνο</a:t>
            </a:r>
            <a:r>
              <a:rPr lang="el-GR" sz="1800" dirty="0">
                <a:solidFill>
                  <a:srgbClr val="003399"/>
                </a:solidFill>
                <a:effectLst/>
                <a:latin typeface="Times New Roman" panose="02020603050405020304" pitchFamily="18" charset="0"/>
                <a:ea typeface="SimSun" panose="02010600030101010101" pitchFamily="2" charset="-122"/>
              </a:rPr>
              <a:t>-Ρωσικής Φιλίας και Συνεργασίας  !!!</a:t>
            </a:r>
            <a:r>
              <a:rPr lang="el-GR" sz="1800" dirty="0">
                <a:solidFill>
                  <a:srgbClr val="000080"/>
                </a:solidFill>
                <a:effectLst/>
                <a:latin typeface="Times New Roman" panose="02020603050405020304" pitchFamily="18" charset="0"/>
                <a:ea typeface="SimSun" panose="02010600030101010101" pitchFamily="2" charset="-122"/>
              </a:rPr>
              <a:t>  </a:t>
            </a:r>
            <a:endParaRPr lang="el-GR" sz="1600" dirty="0">
              <a:effectLst/>
              <a:latin typeface="Times New Roman" panose="02020603050405020304" pitchFamily="18" charset="0"/>
              <a:ea typeface="SimSun" panose="02010600030101010101" pitchFamily="2" charset="-122"/>
            </a:endParaRPr>
          </a:p>
        </p:txBody>
      </p:sp>
      <p:pic>
        <p:nvPicPr>
          <p:cNvPr id="4" name="Рисунок 3">
            <a:extLst>
              <a:ext uri="{FF2B5EF4-FFF2-40B4-BE49-F238E27FC236}">
                <a16:creationId xmlns:a16="http://schemas.microsoft.com/office/drawing/2014/main" id="{2443BB1D-719C-BD51-F301-4C32ACF536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30733" y="285085"/>
            <a:ext cx="2120194" cy="796120"/>
          </a:xfrm>
          <a:prstGeom prst="rect">
            <a:avLst/>
          </a:prstGeom>
        </p:spPr>
      </p:pic>
    </p:spTree>
    <p:extLst>
      <p:ext uri="{BB962C8B-B14F-4D97-AF65-F5344CB8AC3E}">
        <p14:creationId xmlns:p14="http://schemas.microsoft.com/office/powerpoint/2010/main" val="401725409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F82B2B-1A93-4F90-9BF7-A9FFCCE56B1F}"/>
              </a:ext>
            </a:extLst>
          </p:cNvPr>
          <p:cNvSpPr txBox="1"/>
          <p:nvPr/>
        </p:nvSpPr>
        <p:spPr>
          <a:xfrm>
            <a:off x="1960880" y="-101600"/>
            <a:ext cx="7223760" cy="3262432"/>
          </a:xfrm>
          <a:prstGeom prst="rect">
            <a:avLst/>
          </a:prstGeom>
          <a:noFill/>
        </p:spPr>
        <p:txBody>
          <a:bodyPr wrap="square">
            <a:spAutoFit/>
          </a:bodyPr>
          <a:lstStyle/>
          <a:p>
            <a:pPr marL="270510" indent="-90170" algn="ctr"/>
            <a:r>
              <a:rPr lang="ru-RU" sz="2000" b="1" dirty="0">
                <a:solidFill>
                  <a:srgbClr val="C00000"/>
                </a:solidFill>
                <a:effectLst/>
                <a:latin typeface="Times New Roman" panose="02020603050405020304" pitchFamily="18" charset="0"/>
                <a:ea typeface="Times New Roman" panose="02020603050405020304" pitchFamily="18" charset="0"/>
              </a:rPr>
              <a:t>ЕЩЕ ОДИН МОМЕНТ в ИСТОРИИ</a:t>
            </a:r>
            <a:endParaRPr lang="el-GR" sz="1050" dirty="0">
              <a:effectLst/>
              <a:latin typeface="Times New Roman" panose="02020603050405020304" pitchFamily="18" charset="0"/>
              <a:ea typeface="Times New Roman" panose="02020603050405020304" pitchFamily="18" charset="0"/>
            </a:endParaRPr>
          </a:p>
          <a:p>
            <a:pPr marL="270510" indent="-90170" algn="ctr"/>
            <a:r>
              <a:rPr lang="ru-RU" sz="2000" b="1" dirty="0">
                <a:solidFill>
                  <a:srgbClr val="C00000"/>
                </a:solidFill>
                <a:effectLst/>
                <a:latin typeface="Times New Roman" panose="02020603050405020304" pitchFamily="18" charset="0"/>
                <a:ea typeface="Times New Roman" panose="02020603050405020304" pitchFamily="18" charset="0"/>
              </a:rPr>
              <a:t>«ПЕСНЬ АДЖИМУШКАЯ» </a:t>
            </a:r>
            <a:endParaRPr lang="el-GR" sz="1050" dirty="0">
              <a:effectLst/>
              <a:latin typeface="Times New Roman" panose="02020603050405020304" pitchFamily="18" charset="0"/>
              <a:ea typeface="Times New Roman" panose="02020603050405020304" pitchFamily="18" charset="0"/>
            </a:endParaRPr>
          </a:p>
          <a:p>
            <a:pPr marL="270510" indent="-90170" algn="ctr"/>
            <a:r>
              <a:rPr lang="ru-RU" sz="2000" b="1" dirty="0">
                <a:solidFill>
                  <a:srgbClr val="C00000"/>
                </a:solidFill>
                <a:effectLst/>
                <a:latin typeface="Times New Roman" panose="02020603050405020304" pitchFamily="18" charset="0"/>
                <a:ea typeface="Times New Roman" panose="02020603050405020304" pitchFamily="18" charset="0"/>
              </a:rPr>
              <a:t>НОВАЯ ТЕАТРАЛЬНАЯ ПРЕМЬЕРА</a:t>
            </a:r>
            <a:endParaRPr lang="el-GR" sz="1050" dirty="0">
              <a:effectLst/>
              <a:latin typeface="Times New Roman" panose="02020603050405020304" pitchFamily="18" charset="0"/>
              <a:ea typeface="Times New Roman" panose="02020603050405020304" pitchFamily="18" charset="0"/>
            </a:endParaRPr>
          </a:p>
          <a:p>
            <a:pPr marL="270510" indent="-90170" algn="ctr"/>
            <a:r>
              <a:rPr lang="ru-RU" sz="2000" b="1" dirty="0">
                <a:solidFill>
                  <a:srgbClr val="C00000"/>
                </a:solidFill>
                <a:effectLst/>
                <a:latin typeface="Times New Roman" panose="02020603050405020304" pitchFamily="18" charset="0"/>
                <a:ea typeface="Times New Roman" panose="02020603050405020304" pitchFamily="18" charset="0"/>
              </a:rPr>
              <a:t>15 июня 2021г., 19:00</a:t>
            </a:r>
            <a:endParaRPr lang="el-GR" sz="1050" dirty="0">
              <a:effectLst/>
              <a:latin typeface="Times New Roman" panose="02020603050405020304" pitchFamily="18" charset="0"/>
              <a:ea typeface="Times New Roman" panose="02020603050405020304" pitchFamily="18" charset="0"/>
            </a:endParaRPr>
          </a:p>
          <a:p>
            <a:pPr marL="270510" indent="-90170" algn="ctr"/>
            <a:r>
              <a:rPr lang="en-US" sz="1800" b="1" dirty="0">
                <a:solidFill>
                  <a:srgbClr val="C00000"/>
                </a:solidFill>
                <a:effectLst/>
                <a:latin typeface="Times New Roman" panose="02020603050405020304" pitchFamily="18" charset="0"/>
                <a:ea typeface="Times New Roman" panose="02020603050405020304" pitchFamily="18" charset="0"/>
              </a:rPr>
              <a:t>X</a:t>
            </a:r>
            <a:r>
              <a:rPr lang="ru-RU" sz="1800" b="1" dirty="0">
                <a:solidFill>
                  <a:srgbClr val="C00000"/>
                </a:solidFill>
                <a:effectLst/>
                <a:latin typeface="Times New Roman" panose="02020603050405020304" pitchFamily="18" charset="0"/>
                <a:ea typeface="Times New Roman" panose="02020603050405020304" pitchFamily="18" charset="0"/>
              </a:rPr>
              <a:t>Х</a:t>
            </a:r>
            <a:r>
              <a:rPr lang="en-US" sz="1800" b="1" dirty="0">
                <a:solidFill>
                  <a:srgbClr val="C00000"/>
                </a:solidFill>
                <a:effectLst/>
                <a:latin typeface="Times New Roman" panose="02020603050405020304" pitchFamily="18" charset="0"/>
                <a:ea typeface="Times New Roman" panose="02020603050405020304" pitchFamily="18" charset="0"/>
              </a:rPr>
              <a:t>III</a:t>
            </a:r>
            <a:r>
              <a:rPr lang="ru-RU" sz="1800" b="1" dirty="0">
                <a:solidFill>
                  <a:srgbClr val="C00000"/>
                </a:solidFill>
                <a:effectLst/>
                <a:latin typeface="Times New Roman" panose="02020603050405020304" pitchFamily="18" charset="0"/>
                <a:ea typeface="Times New Roman" panose="02020603050405020304" pitchFamily="18" charset="0"/>
              </a:rPr>
              <a:t> Международный фестиваль античного искусства</a:t>
            </a:r>
            <a:endParaRPr lang="el-GR" sz="1050" dirty="0">
              <a:effectLst/>
              <a:latin typeface="Times New Roman" panose="02020603050405020304" pitchFamily="18" charset="0"/>
              <a:ea typeface="Times New Roman" panose="02020603050405020304" pitchFamily="18" charset="0"/>
            </a:endParaRPr>
          </a:p>
          <a:p>
            <a:pPr marL="270510" indent="-90170" algn="ctr"/>
            <a:r>
              <a:rPr lang="ru-RU" sz="1800" b="1" dirty="0">
                <a:solidFill>
                  <a:srgbClr val="C00000"/>
                </a:solidFill>
                <a:effectLst/>
                <a:latin typeface="Times New Roman" panose="02020603050405020304" pitchFamily="18" charset="0"/>
                <a:ea typeface="Times New Roman" panose="02020603050405020304" pitchFamily="18" charset="0"/>
              </a:rPr>
              <a:t> «БОСПОРСКИЕ АГОНЫ» (Керчь, Пантикапей)</a:t>
            </a:r>
            <a:endParaRPr lang="el-GR" sz="1050" dirty="0">
              <a:effectLst/>
              <a:latin typeface="Times New Roman" panose="02020603050405020304" pitchFamily="18" charset="0"/>
              <a:ea typeface="Times New Roman" panose="02020603050405020304" pitchFamily="18" charset="0"/>
            </a:endParaRPr>
          </a:p>
          <a:p>
            <a:pPr marL="270510" indent="-90170" algn="ctr"/>
            <a:r>
              <a:rPr lang="ru-RU" sz="1800" b="1" dirty="0">
                <a:effectLst/>
                <a:latin typeface="Times New Roman" panose="02020603050405020304" pitchFamily="18" charset="0"/>
                <a:ea typeface="Times New Roman" panose="02020603050405020304" pitchFamily="18" charset="0"/>
              </a:rPr>
              <a:t> </a:t>
            </a:r>
            <a:r>
              <a:rPr lang="ru-RU" sz="1800" b="1" dirty="0">
                <a:solidFill>
                  <a:srgbClr val="C00000"/>
                </a:solidFill>
                <a:effectLst/>
                <a:latin typeface="Times New Roman" panose="02020603050405020304" pitchFamily="18" charset="0"/>
                <a:ea typeface="Times New Roman" panose="02020603050405020304" pitchFamily="18" charset="0"/>
              </a:rPr>
              <a:t>СПЕЦИАЛЬНЫЙ ПРИЗ ЖЮРИ</a:t>
            </a:r>
            <a:endParaRPr lang="el-GR" sz="1800" dirty="0">
              <a:effectLst/>
              <a:latin typeface="Times New Roman" panose="02020603050405020304" pitchFamily="18" charset="0"/>
              <a:ea typeface="Times New Roman" panose="02020603050405020304" pitchFamily="18" charset="0"/>
            </a:endParaRPr>
          </a:p>
          <a:p>
            <a:pPr marL="270510" indent="-90170" algn="ctr"/>
            <a:r>
              <a:rPr lang="ru-RU" sz="1800" b="1" dirty="0">
                <a:solidFill>
                  <a:srgbClr val="C00000"/>
                </a:solidFill>
                <a:effectLst/>
                <a:latin typeface="Times New Roman" panose="02020603050405020304" pitchFamily="18" charset="0"/>
                <a:ea typeface="Times New Roman" panose="02020603050405020304" pitchFamily="18" charset="0"/>
              </a:rPr>
              <a:t>16 июня 2021г.</a:t>
            </a:r>
            <a:endParaRPr lang="el-GR" sz="1800" dirty="0">
              <a:effectLst/>
              <a:latin typeface="Times New Roman" panose="02020603050405020304" pitchFamily="18" charset="0"/>
              <a:ea typeface="Times New Roman" panose="02020603050405020304" pitchFamily="18" charset="0"/>
            </a:endParaRPr>
          </a:p>
          <a:p>
            <a:pPr algn="ctr"/>
            <a:r>
              <a:rPr lang="ru-RU" sz="1800" b="1" dirty="0">
                <a:solidFill>
                  <a:srgbClr val="000099"/>
                </a:solidFill>
                <a:effectLst/>
                <a:latin typeface="Times New Roman" panose="02020603050405020304" pitchFamily="18" charset="0"/>
                <a:ea typeface="Times New Roman" panose="02020603050405020304" pitchFamily="18" charset="0"/>
              </a:rPr>
              <a:t>ОМСКИЙ ГОСУДАРСТВЕННЫЙ СЕВЕРНЫЙ ДРАМАТИЧЕСКИЙ ТЕАТР </a:t>
            </a:r>
            <a:endParaRPr lang="el-GR" sz="1050" dirty="0">
              <a:effectLst/>
              <a:latin typeface="Times New Roman" panose="02020603050405020304" pitchFamily="18" charset="0"/>
              <a:ea typeface="Times New Roman" panose="02020603050405020304" pitchFamily="18" charset="0"/>
            </a:endParaRPr>
          </a:p>
          <a:p>
            <a:pPr algn="ctr"/>
            <a:r>
              <a:rPr lang="ru-RU" sz="1800" b="1" dirty="0">
                <a:solidFill>
                  <a:srgbClr val="000099"/>
                </a:solidFill>
                <a:effectLst/>
                <a:latin typeface="Times New Roman" panose="02020603050405020304" pitchFamily="18" charset="0"/>
                <a:ea typeface="Times New Roman" panose="02020603050405020304" pitchFamily="18" charset="0"/>
              </a:rPr>
              <a:t>ИМЕНИ М.А. УЛЬЯНОВА</a:t>
            </a:r>
            <a:endParaRPr lang="el-GR" sz="1050" dirty="0">
              <a:effectLst/>
              <a:latin typeface="Times New Roman" panose="02020603050405020304" pitchFamily="18" charset="0"/>
              <a:ea typeface="Times New Roman" panose="02020603050405020304" pitchFamily="18" charset="0"/>
            </a:endParaRPr>
          </a:p>
        </p:txBody>
      </p:sp>
      <p:pic>
        <p:nvPicPr>
          <p:cNvPr id="4" name="Рисунок 3">
            <a:extLst>
              <a:ext uri="{FF2B5EF4-FFF2-40B4-BE49-F238E27FC236}">
                <a16:creationId xmlns:a16="http://schemas.microsoft.com/office/drawing/2014/main" id="{937663B4-E12F-4C82-A3CA-C6CCA241BF8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2714" y="3017519"/>
            <a:ext cx="2636253" cy="3727549"/>
          </a:xfrm>
          <a:prstGeom prst="rect">
            <a:avLst/>
          </a:prstGeom>
          <a:noFill/>
          <a:ln>
            <a:noFill/>
          </a:ln>
        </p:spPr>
      </p:pic>
      <p:pic>
        <p:nvPicPr>
          <p:cNvPr id="5" name="Рисунок 4">
            <a:extLst>
              <a:ext uri="{FF2B5EF4-FFF2-40B4-BE49-F238E27FC236}">
                <a16:creationId xmlns:a16="http://schemas.microsoft.com/office/drawing/2014/main" id="{96B8D394-5E80-4EBA-B1E6-0DCDE5CEE8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68967" y="3264734"/>
            <a:ext cx="4542473" cy="3407209"/>
          </a:xfrm>
          <a:prstGeom prst="rect">
            <a:avLst/>
          </a:prstGeom>
        </p:spPr>
      </p:pic>
      <p:pic>
        <p:nvPicPr>
          <p:cNvPr id="6" name="Рисунок 5">
            <a:extLst>
              <a:ext uri="{FF2B5EF4-FFF2-40B4-BE49-F238E27FC236}">
                <a16:creationId xmlns:a16="http://schemas.microsoft.com/office/drawing/2014/main" id="{2C7BF270-43ED-4321-84B0-C40F6F4B40E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11439" y="3666392"/>
            <a:ext cx="4007597" cy="3005551"/>
          </a:xfrm>
          <a:prstGeom prst="rect">
            <a:avLst/>
          </a:prstGeom>
        </p:spPr>
      </p:pic>
      <p:pic>
        <p:nvPicPr>
          <p:cNvPr id="7" name="Рисунок 6">
            <a:extLst>
              <a:ext uri="{FF2B5EF4-FFF2-40B4-BE49-F238E27FC236}">
                <a16:creationId xmlns:a16="http://schemas.microsoft.com/office/drawing/2014/main" id="{23774A08-E81F-4FFA-BCA1-BBC1024769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30733" y="285085"/>
            <a:ext cx="2120194" cy="796120"/>
          </a:xfrm>
          <a:prstGeom prst="rect">
            <a:avLst/>
          </a:prstGeom>
        </p:spPr>
      </p:pic>
    </p:spTree>
    <p:extLst>
      <p:ext uri="{BB962C8B-B14F-4D97-AF65-F5344CB8AC3E}">
        <p14:creationId xmlns:p14="http://schemas.microsoft.com/office/powerpoint/2010/main" val="425429157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F147F5-F066-4A18-9F9F-4A13D4CD3551}"/>
              </a:ext>
            </a:extLst>
          </p:cNvPr>
          <p:cNvSpPr txBox="1"/>
          <p:nvPr/>
        </p:nvSpPr>
        <p:spPr>
          <a:xfrm>
            <a:off x="1859280" y="182880"/>
            <a:ext cx="7487920" cy="1754326"/>
          </a:xfrm>
          <a:prstGeom prst="rect">
            <a:avLst/>
          </a:prstGeom>
          <a:noFill/>
        </p:spPr>
        <p:txBody>
          <a:bodyPr wrap="square">
            <a:spAutoFit/>
          </a:bodyPr>
          <a:lstStyle/>
          <a:p>
            <a:pPr algn="just">
              <a:tabLst>
                <a:tab pos="2969895" algn="ctr"/>
                <a:tab pos="5940425" algn="r"/>
              </a:tabLst>
            </a:pPr>
            <a:r>
              <a:rPr lang="ru-RU" sz="1800" dirty="0">
                <a:solidFill>
                  <a:srgbClr val="000099"/>
                </a:solidFill>
                <a:effectLst/>
                <a:latin typeface="Times New Roman" panose="02020603050405020304" pitchFamily="18" charset="0"/>
                <a:ea typeface="Times New Roman" panose="02020603050405020304" pitchFamily="18" charset="0"/>
              </a:rPr>
              <a:t>В очередной раз мы окунулись в сакральную ауру благословенной Таврической земли, принимая и в этом году участие в </a:t>
            </a:r>
            <a:r>
              <a:rPr lang="en-US" sz="1800" i="1" dirty="0">
                <a:solidFill>
                  <a:srgbClr val="C00000"/>
                </a:solidFill>
                <a:effectLst/>
                <a:latin typeface="Times New Roman" panose="02020603050405020304" pitchFamily="18" charset="0"/>
                <a:ea typeface="Times New Roman" panose="02020603050405020304" pitchFamily="18" charset="0"/>
              </a:rPr>
              <a:t>X</a:t>
            </a:r>
            <a:r>
              <a:rPr lang="ru-RU" sz="1800" i="1" dirty="0">
                <a:solidFill>
                  <a:srgbClr val="C00000"/>
                </a:solidFill>
                <a:effectLst/>
                <a:latin typeface="Times New Roman" panose="02020603050405020304" pitchFamily="18" charset="0"/>
                <a:ea typeface="Times New Roman" panose="02020603050405020304" pitchFamily="18" charset="0"/>
              </a:rPr>
              <a:t>Х</a:t>
            </a:r>
            <a:r>
              <a:rPr lang="en-US" sz="1800" i="1" dirty="0">
                <a:solidFill>
                  <a:srgbClr val="C00000"/>
                </a:solidFill>
                <a:effectLst/>
                <a:latin typeface="Times New Roman" panose="02020603050405020304" pitchFamily="18" charset="0"/>
                <a:ea typeface="Times New Roman" panose="02020603050405020304" pitchFamily="18" charset="0"/>
              </a:rPr>
              <a:t>III</a:t>
            </a:r>
            <a:r>
              <a:rPr lang="ru-RU" sz="1800" i="1" dirty="0">
                <a:solidFill>
                  <a:srgbClr val="C00000"/>
                </a:solidFill>
                <a:effectLst/>
                <a:latin typeface="Times New Roman" panose="02020603050405020304" pitchFamily="18" charset="0"/>
                <a:ea typeface="Times New Roman" panose="02020603050405020304" pitchFamily="18" charset="0"/>
              </a:rPr>
              <a:t> Международном Фестивале Античного Искусства «Боспорские Агоны»</a:t>
            </a:r>
            <a:r>
              <a:rPr lang="ru-RU" sz="1800" dirty="0">
                <a:solidFill>
                  <a:srgbClr val="000099"/>
                </a:solidFill>
                <a:effectLst/>
                <a:latin typeface="Times New Roman" panose="02020603050405020304" pitchFamily="18" charset="0"/>
                <a:ea typeface="Times New Roman" panose="02020603050405020304" pitchFamily="18" charset="0"/>
              </a:rPr>
              <a:t>, прошедшем в период с 11 по 16 июня 2021 г. в античном Пантикапее, основанном греками, нашими предками, в конце </a:t>
            </a:r>
            <a:r>
              <a:rPr lang="en-US" sz="1800" dirty="0">
                <a:solidFill>
                  <a:srgbClr val="000099"/>
                </a:solidFill>
                <a:effectLst/>
                <a:latin typeface="Times New Roman" panose="02020603050405020304" pitchFamily="18" charset="0"/>
                <a:ea typeface="Times New Roman" panose="02020603050405020304" pitchFamily="18" charset="0"/>
              </a:rPr>
              <a:t>VII</a:t>
            </a:r>
            <a:r>
              <a:rPr lang="ru-RU" sz="1800" dirty="0">
                <a:solidFill>
                  <a:srgbClr val="000099"/>
                </a:solidFill>
                <a:effectLst/>
                <a:latin typeface="Times New Roman" panose="02020603050405020304" pitchFamily="18" charset="0"/>
                <a:ea typeface="Times New Roman" panose="02020603050405020304" pitchFamily="18" charset="0"/>
              </a:rPr>
              <a:t> до н.э., в современной Керчи, в самом древнем городе России. </a:t>
            </a:r>
            <a:endParaRPr lang="el-GR" sz="1100" dirty="0">
              <a:effectLst/>
              <a:latin typeface="Times New Roman" panose="02020603050405020304" pitchFamily="18" charset="0"/>
              <a:ea typeface="Times New Roman" panose="02020603050405020304" pitchFamily="18" charset="0"/>
            </a:endParaRPr>
          </a:p>
        </p:txBody>
      </p:sp>
      <p:pic>
        <p:nvPicPr>
          <p:cNvPr id="4" name="Рисунок 3">
            <a:extLst>
              <a:ext uri="{FF2B5EF4-FFF2-40B4-BE49-F238E27FC236}">
                <a16:creationId xmlns:a16="http://schemas.microsoft.com/office/drawing/2014/main" id="{10DEEE4D-BAAF-4999-ACE8-6B8F0D17F27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9462" y="2934017"/>
            <a:ext cx="2159635" cy="2879725"/>
          </a:xfrm>
          <a:prstGeom prst="rect">
            <a:avLst/>
          </a:prstGeom>
        </p:spPr>
      </p:pic>
      <p:pic>
        <p:nvPicPr>
          <p:cNvPr id="5" name="Рисунок 4">
            <a:extLst>
              <a:ext uri="{FF2B5EF4-FFF2-40B4-BE49-F238E27FC236}">
                <a16:creationId xmlns:a16="http://schemas.microsoft.com/office/drawing/2014/main" id="{A577F6AE-B8C7-4805-B952-1D55A9A25F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39097" y="2934017"/>
            <a:ext cx="2159635" cy="2879725"/>
          </a:xfrm>
          <a:prstGeom prst="rect">
            <a:avLst/>
          </a:prstGeom>
        </p:spPr>
      </p:pic>
      <p:pic>
        <p:nvPicPr>
          <p:cNvPr id="6" name="Рисунок 5">
            <a:extLst>
              <a:ext uri="{FF2B5EF4-FFF2-40B4-BE49-F238E27FC236}">
                <a16:creationId xmlns:a16="http://schemas.microsoft.com/office/drawing/2014/main" id="{D3F71BDF-A89C-4BD6-8CDF-E29E358DEB4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98732" y="2934017"/>
            <a:ext cx="2159635" cy="2879725"/>
          </a:xfrm>
          <a:prstGeom prst="rect">
            <a:avLst/>
          </a:prstGeom>
        </p:spPr>
      </p:pic>
      <p:pic>
        <p:nvPicPr>
          <p:cNvPr id="7" name="Рисунок 6">
            <a:extLst>
              <a:ext uri="{FF2B5EF4-FFF2-40B4-BE49-F238E27FC236}">
                <a16:creationId xmlns:a16="http://schemas.microsoft.com/office/drawing/2014/main" id="{A283154E-0A4E-4090-AEB6-3A1466D62F8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58367" y="2934017"/>
            <a:ext cx="3839845" cy="2879725"/>
          </a:xfrm>
          <a:prstGeom prst="rect">
            <a:avLst/>
          </a:prstGeom>
        </p:spPr>
      </p:pic>
      <p:pic>
        <p:nvPicPr>
          <p:cNvPr id="8" name="Рисунок 7">
            <a:extLst>
              <a:ext uri="{FF2B5EF4-FFF2-40B4-BE49-F238E27FC236}">
                <a16:creationId xmlns:a16="http://schemas.microsoft.com/office/drawing/2014/main" id="{8485C486-B7BC-4D0B-9A48-3E78DCC4FC9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635588" y="85864"/>
            <a:ext cx="2061430" cy="2748776"/>
          </a:xfrm>
          <a:prstGeom prst="rect">
            <a:avLst/>
          </a:prstGeom>
        </p:spPr>
      </p:pic>
      <p:pic>
        <p:nvPicPr>
          <p:cNvPr id="9" name="Рисунок 8">
            <a:extLst>
              <a:ext uri="{FF2B5EF4-FFF2-40B4-BE49-F238E27FC236}">
                <a16:creationId xmlns:a16="http://schemas.microsoft.com/office/drawing/2014/main" id="{798124C6-65BA-4C14-B090-568910FB35D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69773" y="5883245"/>
            <a:ext cx="2120194" cy="796120"/>
          </a:xfrm>
          <a:prstGeom prst="rect">
            <a:avLst/>
          </a:prstGeom>
        </p:spPr>
      </p:pic>
    </p:spTree>
    <p:extLst>
      <p:ext uri="{BB962C8B-B14F-4D97-AF65-F5344CB8AC3E}">
        <p14:creationId xmlns:p14="http://schemas.microsoft.com/office/powerpoint/2010/main" val="70016988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3A16F98-13FE-4C30-BA67-F399D4E009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1462" y="3039928"/>
            <a:ext cx="2451418" cy="3268798"/>
          </a:xfrm>
          <a:prstGeom prst="rect">
            <a:avLst/>
          </a:prstGeom>
        </p:spPr>
      </p:pic>
      <p:pic>
        <p:nvPicPr>
          <p:cNvPr id="3" name="Рисунок 2">
            <a:extLst>
              <a:ext uri="{FF2B5EF4-FFF2-40B4-BE49-F238E27FC236}">
                <a16:creationId xmlns:a16="http://schemas.microsoft.com/office/drawing/2014/main" id="{B64E0C02-8B5E-45DA-8171-9B79C477E4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22880" y="3039928"/>
            <a:ext cx="2451418" cy="3268798"/>
          </a:xfrm>
          <a:prstGeom prst="rect">
            <a:avLst/>
          </a:prstGeom>
        </p:spPr>
      </p:pic>
      <p:pic>
        <p:nvPicPr>
          <p:cNvPr id="4" name="Рисунок 3">
            <a:extLst>
              <a:ext uri="{FF2B5EF4-FFF2-40B4-BE49-F238E27FC236}">
                <a16:creationId xmlns:a16="http://schemas.microsoft.com/office/drawing/2014/main" id="{0C2A5904-A67D-4270-80B4-4255F9F756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4299" y="3039928"/>
            <a:ext cx="2451418" cy="3268798"/>
          </a:xfrm>
          <a:prstGeom prst="rect">
            <a:avLst/>
          </a:prstGeom>
        </p:spPr>
      </p:pic>
      <p:pic>
        <p:nvPicPr>
          <p:cNvPr id="5" name="Рисунок 4">
            <a:extLst>
              <a:ext uri="{FF2B5EF4-FFF2-40B4-BE49-F238E27FC236}">
                <a16:creationId xmlns:a16="http://schemas.microsoft.com/office/drawing/2014/main" id="{1F2D6CCE-E1E3-455A-8F65-53A635A4460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5716" y="3039928"/>
            <a:ext cx="2451418" cy="3268798"/>
          </a:xfrm>
          <a:prstGeom prst="rect">
            <a:avLst/>
          </a:prstGeom>
        </p:spPr>
      </p:pic>
      <p:sp>
        <p:nvSpPr>
          <p:cNvPr id="7" name="TextBox 6">
            <a:extLst>
              <a:ext uri="{FF2B5EF4-FFF2-40B4-BE49-F238E27FC236}">
                <a16:creationId xmlns:a16="http://schemas.microsoft.com/office/drawing/2014/main" id="{E4FA05BF-9167-4CB5-A92B-AC9DC1B316AE}"/>
              </a:ext>
            </a:extLst>
          </p:cNvPr>
          <p:cNvSpPr txBox="1"/>
          <p:nvPr/>
        </p:nvSpPr>
        <p:spPr>
          <a:xfrm>
            <a:off x="1778000" y="213361"/>
            <a:ext cx="7366000" cy="2308324"/>
          </a:xfrm>
          <a:prstGeom prst="rect">
            <a:avLst/>
          </a:prstGeom>
          <a:noFill/>
        </p:spPr>
        <p:txBody>
          <a:bodyPr wrap="square">
            <a:spAutoFit/>
          </a:bodyPr>
          <a:lstStyle/>
          <a:p>
            <a:pPr algn="just"/>
            <a:r>
              <a:rPr lang="ru-RU" sz="1800" dirty="0">
                <a:solidFill>
                  <a:srgbClr val="000099"/>
                </a:solidFill>
                <a:effectLst/>
                <a:latin typeface="Times New Roman" panose="02020603050405020304" pitchFamily="18" charset="0"/>
                <a:ea typeface="Times New Roman" panose="02020603050405020304" pitchFamily="18" charset="0"/>
              </a:rPr>
              <a:t>Во вторник 15 июня 2021г. мы выполнили священный долг перед историей, перед сохранением исторической памяти, истины, перед нашедшими трагическую смерть тридцатью тысячами мирных жителей Керчи, укрывшими в </a:t>
            </a:r>
            <a:r>
              <a:rPr lang="ru-RU" sz="1800" dirty="0" err="1">
                <a:solidFill>
                  <a:srgbClr val="000099"/>
                </a:solidFill>
                <a:effectLst/>
                <a:latin typeface="Times New Roman" panose="02020603050405020304" pitchFamily="18" charset="0"/>
                <a:ea typeface="Times New Roman" panose="02020603050405020304" pitchFamily="18" charset="0"/>
              </a:rPr>
              <a:t>Аджимушкайских</a:t>
            </a:r>
            <a:r>
              <a:rPr lang="ru-RU" sz="1800" dirty="0">
                <a:solidFill>
                  <a:srgbClr val="000099"/>
                </a:solidFill>
                <a:effectLst/>
                <a:latin typeface="Times New Roman" panose="02020603050405020304" pitchFamily="18" charset="0"/>
                <a:ea typeface="Times New Roman" panose="02020603050405020304" pitchFamily="18" charset="0"/>
              </a:rPr>
              <a:t> каменоломнях и предпочитавшими в 1942 году не сдастся в плен нацистским оккупантам. Пьеса </a:t>
            </a:r>
            <a:r>
              <a:rPr lang="ru-RU" sz="1800" b="1" dirty="0">
                <a:solidFill>
                  <a:srgbClr val="C00000"/>
                </a:solidFill>
                <a:effectLst/>
                <a:latin typeface="Times New Roman" panose="02020603050405020304" pitchFamily="18" charset="0"/>
                <a:ea typeface="Times New Roman" panose="02020603050405020304" pitchFamily="18" charset="0"/>
              </a:rPr>
              <a:t>«ПЕСНЬ АДЖИМУШКАЯ»,</a:t>
            </a:r>
            <a:r>
              <a:rPr lang="ru-RU" sz="1800" b="1" dirty="0">
                <a:solidFill>
                  <a:srgbClr val="000099"/>
                </a:solidFill>
                <a:effectLst/>
                <a:latin typeface="Times New Roman" panose="02020603050405020304" pitchFamily="18" charset="0"/>
                <a:ea typeface="Times New Roman" panose="02020603050405020304" pitchFamily="18" charset="0"/>
              </a:rPr>
              <a:t> режиссер-постановщик Константин </a:t>
            </a:r>
            <a:r>
              <a:rPr lang="ru-RU" sz="1800" b="1" dirty="0" err="1">
                <a:solidFill>
                  <a:srgbClr val="000099"/>
                </a:solidFill>
                <a:effectLst/>
                <a:latin typeface="Times New Roman" panose="02020603050405020304" pitchFamily="18" charset="0"/>
                <a:ea typeface="Times New Roman" panose="02020603050405020304" pitchFamily="18" charset="0"/>
              </a:rPr>
              <a:t>Рехтин</a:t>
            </a:r>
            <a:r>
              <a:rPr lang="ru-RU" sz="1800" b="1" dirty="0">
                <a:solidFill>
                  <a:srgbClr val="000099"/>
                </a:solidFill>
                <a:effectLst/>
                <a:latin typeface="Times New Roman" panose="02020603050405020304" pitchFamily="18" charset="0"/>
                <a:ea typeface="Times New Roman" panose="02020603050405020304" pitchFamily="18" charset="0"/>
              </a:rPr>
              <a:t>, сценарий  Константин </a:t>
            </a:r>
            <a:r>
              <a:rPr lang="ru-RU" sz="1800" b="1" dirty="0" err="1">
                <a:solidFill>
                  <a:srgbClr val="000099"/>
                </a:solidFill>
                <a:effectLst/>
                <a:latin typeface="Times New Roman" panose="02020603050405020304" pitchFamily="18" charset="0"/>
                <a:ea typeface="Times New Roman" panose="02020603050405020304" pitchFamily="18" charset="0"/>
              </a:rPr>
              <a:t>Рехтин</a:t>
            </a:r>
            <a:r>
              <a:rPr lang="ru-RU" sz="1800" b="1" dirty="0">
                <a:solidFill>
                  <a:srgbClr val="000099"/>
                </a:solidFill>
                <a:effectLst/>
                <a:latin typeface="Times New Roman" panose="02020603050405020304" pitchFamily="18" charset="0"/>
                <a:ea typeface="Times New Roman" panose="02020603050405020304" pitchFamily="18" charset="0"/>
              </a:rPr>
              <a:t>, Елена Щетинина.</a:t>
            </a:r>
            <a:endParaRPr lang="el-GR" sz="1100" dirty="0">
              <a:effectLst/>
              <a:latin typeface="Times New Roman" panose="02020603050405020304" pitchFamily="18" charset="0"/>
              <a:ea typeface="Times New Roman" panose="02020603050405020304" pitchFamily="18" charset="0"/>
            </a:endParaRPr>
          </a:p>
        </p:txBody>
      </p:sp>
      <p:pic>
        <p:nvPicPr>
          <p:cNvPr id="10" name="Рисунок 9">
            <a:extLst>
              <a:ext uri="{FF2B5EF4-FFF2-40B4-BE49-F238E27FC236}">
                <a16:creationId xmlns:a16="http://schemas.microsoft.com/office/drawing/2014/main" id="{F399671E-3661-48A4-B2E5-12CAB5162C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77134" y="5822285"/>
            <a:ext cx="2120194" cy="796120"/>
          </a:xfrm>
          <a:prstGeom prst="rect">
            <a:avLst/>
          </a:prstGeom>
        </p:spPr>
      </p:pic>
    </p:spTree>
    <p:extLst>
      <p:ext uri="{BB962C8B-B14F-4D97-AF65-F5344CB8AC3E}">
        <p14:creationId xmlns:p14="http://schemas.microsoft.com/office/powerpoint/2010/main" val="302035507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Рисунок 33">
            <a:extLst>
              <a:ext uri="{FF2B5EF4-FFF2-40B4-BE49-F238E27FC236}">
                <a16:creationId xmlns:a16="http://schemas.microsoft.com/office/drawing/2014/main" id="{38FE269E-A65E-4B28-85A9-8A0B576A77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6992" y="719206"/>
            <a:ext cx="4937760" cy="369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Рисунок 5">
            <a:extLst>
              <a:ext uri="{FF2B5EF4-FFF2-40B4-BE49-F238E27FC236}">
                <a16:creationId xmlns:a16="http://schemas.microsoft.com/office/drawing/2014/main" id="{822D732A-101D-44DB-A53F-24DC3613E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422" y="1480070"/>
            <a:ext cx="2225039" cy="300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Рисунок 4">
            <a:extLst>
              <a:ext uri="{FF2B5EF4-FFF2-40B4-BE49-F238E27FC236}">
                <a16:creationId xmlns:a16="http://schemas.microsoft.com/office/drawing/2014/main" id="{97FE63EF-712C-415C-8FBF-FB6EFF3C02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8289" y="1529701"/>
            <a:ext cx="2120194" cy="2859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4">
            <a:extLst>
              <a:ext uri="{FF2B5EF4-FFF2-40B4-BE49-F238E27FC236}">
                <a16:creationId xmlns:a16="http://schemas.microsoft.com/office/drawing/2014/main" id="{CBABE8AD-5207-483C-A3D8-865C9126407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V="1">
            <a:off x="191135" y="4572952"/>
            <a:ext cx="2933065" cy="2199605"/>
          </a:xfrm>
          <a:prstGeom prst="rect">
            <a:avLst/>
          </a:prstGeom>
        </p:spPr>
      </p:pic>
      <p:pic>
        <p:nvPicPr>
          <p:cNvPr id="6" name="Рисунок 5">
            <a:extLst>
              <a:ext uri="{FF2B5EF4-FFF2-40B4-BE49-F238E27FC236}">
                <a16:creationId xmlns:a16="http://schemas.microsoft.com/office/drawing/2014/main" id="{22FE58B3-A285-4624-AEB0-17217F6E41C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flipV="1">
            <a:off x="3124200" y="4572951"/>
            <a:ext cx="2933067" cy="2199606"/>
          </a:xfrm>
          <a:prstGeom prst="rect">
            <a:avLst/>
          </a:prstGeom>
        </p:spPr>
      </p:pic>
      <p:pic>
        <p:nvPicPr>
          <p:cNvPr id="7" name="Рисунок 6">
            <a:extLst>
              <a:ext uri="{FF2B5EF4-FFF2-40B4-BE49-F238E27FC236}">
                <a16:creationId xmlns:a16="http://schemas.microsoft.com/office/drawing/2014/main" id="{314F694D-CDD8-4585-9BED-F73815978FB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057265" y="4389387"/>
            <a:ext cx="3608705" cy="2706380"/>
          </a:xfrm>
          <a:prstGeom prst="rect">
            <a:avLst/>
          </a:prstGeom>
        </p:spPr>
      </p:pic>
      <p:pic>
        <p:nvPicPr>
          <p:cNvPr id="8" name="Рисунок 7">
            <a:extLst>
              <a:ext uri="{FF2B5EF4-FFF2-40B4-BE49-F238E27FC236}">
                <a16:creationId xmlns:a16="http://schemas.microsoft.com/office/drawing/2014/main" id="{DF05673A-7022-42D8-98E6-C233CAA9118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665970" y="4389387"/>
            <a:ext cx="2739630" cy="2054541"/>
          </a:xfrm>
          <a:prstGeom prst="rect">
            <a:avLst/>
          </a:prstGeom>
        </p:spPr>
      </p:pic>
      <p:pic>
        <p:nvPicPr>
          <p:cNvPr id="9" name="Рисунок 8">
            <a:extLst>
              <a:ext uri="{FF2B5EF4-FFF2-40B4-BE49-F238E27FC236}">
                <a16:creationId xmlns:a16="http://schemas.microsoft.com/office/drawing/2014/main" id="{D1EF9C0D-8D08-4D80-8A53-FBC11144A4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805107" y="6312295"/>
            <a:ext cx="2120194" cy="796120"/>
          </a:xfrm>
          <a:prstGeom prst="rect">
            <a:avLst/>
          </a:prstGeom>
        </p:spPr>
      </p:pic>
      <p:sp>
        <p:nvSpPr>
          <p:cNvPr id="2" name="Rectangle 2">
            <a:extLst>
              <a:ext uri="{FF2B5EF4-FFF2-40B4-BE49-F238E27FC236}">
                <a16:creationId xmlns:a16="http://schemas.microsoft.com/office/drawing/2014/main" id="{BE041DD4-4AAF-24C0-A916-64A0BDE2CB4E}"/>
              </a:ext>
            </a:extLst>
          </p:cNvPr>
          <p:cNvSpPr>
            <a:spLocks noChangeArrowheads="1"/>
          </p:cNvSpPr>
          <p:nvPr/>
        </p:nvSpPr>
        <p:spPr bwMode="auto">
          <a:xfrm>
            <a:off x="386080" y="-485760"/>
            <a:ext cx="919565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zh-CN" sz="2400" b="0" i="0" u="none" strike="noStrike" cap="none" normalizeH="0" baseline="0" dirty="0">
                <a:ln>
                  <a:noFill/>
                </a:ln>
                <a:solidFill>
                  <a:srgbClr val="0000CC"/>
                </a:solidFill>
                <a:effectLst/>
                <a:latin typeface="Times New Roman" panose="02020603050405020304" pitchFamily="18" charset="0"/>
                <a:ea typeface="SimSun" panose="02010600030101010101" pitchFamily="2" charset="-122"/>
                <a:cs typeface="Times New Roman" panose="02020603050405020304" pitchFamily="18" charset="0"/>
              </a:rPr>
              <a:t>ΒΡΑΒΕΥΣΗ της καινούριας μας ΠΑΡΑΣΤΑΣΗΣ </a:t>
            </a:r>
            <a:r>
              <a:rPr kumimoji="0" lang="el-GR" altLang="zh-CN" sz="2400" b="1" i="0" u="none" strike="noStrike" cap="none" normalizeH="0" baseline="0" dirty="0">
                <a:ln>
                  <a:noFill/>
                </a:ln>
                <a:solidFill>
                  <a:srgbClr val="0000CC"/>
                </a:solidFill>
                <a:effectLst/>
                <a:latin typeface="Times New Roman" panose="02020603050405020304" pitchFamily="18" charset="0"/>
                <a:ea typeface="SimSun" panose="02010600030101010101" pitchFamily="2" charset="-122"/>
                <a:cs typeface="Times New Roman" panose="02020603050405020304" pitchFamily="18" charset="0"/>
              </a:rPr>
              <a:t>"ΤΡΑΓΟΥΔΙ ΤΟΥ ADJIMUSHKAI" ,</a:t>
            </a:r>
            <a:endParaRPr kumimoji="0" lang="el-GR" altLang="zh-CN" sz="2400" b="0" i="0" u="none" strike="noStrike" cap="none" normalizeH="0" baseline="0" dirty="0">
              <a:ln>
                <a:noFill/>
              </a:ln>
              <a:solidFill>
                <a:srgbClr val="0000CC"/>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zh-CN" sz="2400" b="1" i="0" u="none" strike="noStrike" cap="none" normalizeH="0" baseline="0" dirty="0">
                <a:ln>
                  <a:noFill/>
                </a:ln>
                <a:solidFill>
                  <a:srgbClr val="0000CC"/>
                </a:solidFill>
                <a:effectLst/>
                <a:latin typeface="Times New Roman" panose="02020603050405020304" pitchFamily="18" charset="0"/>
                <a:ea typeface="SimSun" panose="02010600030101010101" pitchFamily="2" charset="-122"/>
                <a:cs typeface="Times New Roman" panose="02020603050405020304" pitchFamily="18" charset="0"/>
              </a:rPr>
              <a:t>ΕΙΔΙΚΟ ΒΡΑΒΕΙΟ ΚΡΙΤΙΚΗΣ ΕΠΙΤΡΟΠΗΣ, 16 Ιουνίου 2021 </a:t>
            </a:r>
            <a:r>
              <a:rPr kumimoji="0" lang="el-GR" altLang="zh-CN" sz="2400" b="0" i="0" u="none" strike="noStrike" cap="none" normalizeH="0" baseline="0" dirty="0">
                <a:ln>
                  <a:noFill/>
                </a:ln>
                <a:solidFill>
                  <a:srgbClr val="0000CC"/>
                </a:solidFill>
                <a:effectLst/>
                <a:latin typeface="Times New Roman" panose="02020603050405020304" pitchFamily="18" charset="0"/>
                <a:ea typeface="SimSun" panose="02010600030101010101" pitchFamily="2" charset="-122"/>
                <a:cs typeface="Times New Roman" panose="02020603050405020304" pitchFamily="18" charset="0"/>
              </a:rPr>
              <a:t>στην </a:t>
            </a:r>
            <a:r>
              <a:rPr kumimoji="0" lang="el-GR" altLang="zh-CN" sz="2400" b="0" i="0" u="none" strike="noStrike" cap="none" normalizeH="0" baseline="0" dirty="0" err="1">
                <a:ln>
                  <a:noFill/>
                </a:ln>
                <a:solidFill>
                  <a:srgbClr val="0000CC"/>
                </a:solidFill>
                <a:effectLst/>
                <a:latin typeface="Times New Roman" panose="02020603050405020304" pitchFamily="18" charset="0"/>
                <a:ea typeface="SimSun" panose="02010600030101010101" pitchFamily="2" charset="-122"/>
                <a:cs typeface="Times New Roman" panose="02020603050405020304" pitchFamily="18" charset="0"/>
              </a:rPr>
              <a:t>Κερσούντα</a:t>
            </a:r>
            <a:r>
              <a:rPr kumimoji="0" lang="el-GR" altLang="zh-CN" sz="2400" b="0" i="0" u="none" strike="noStrike" cap="none" normalizeH="0" baseline="0" dirty="0">
                <a:ln>
                  <a:noFill/>
                </a:ln>
                <a:solidFill>
                  <a:srgbClr val="0000CC"/>
                </a:solidFill>
                <a:effectLst/>
                <a:latin typeface="Times New Roman" panose="02020603050405020304" pitchFamily="18" charset="0"/>
                <a:ea typeface="SimSun" panose="02010600030101010101" pitchFamily="2" charset="-122"/>
                <a:cs typeface="Times New Roman" panose="02020603050405020304" pitchFamily="18" charset="0"/>
              </a:rPr>
              <a:t> (</a:t>
            </a:r>
            <a:r>
              <a:rPr kumimoji="0" lang="el-GR" altLang="zh-CN" sz="2400" b="0" i="0" u="none" strike="noStrike" cap="none" normalizeH="0" baseline="0" dirty="0" err="1">
                <a:ln>
                  <a:noFill/>
                </a:ln>
                <a:solidFill>
                  <a:srgbClr val="0000CC"/>
                </a:solidFill>
                <a:effectLst/>
                <a:latin typeface="Times New Roman" panose="02020603050405020304" pitchFamily="18" charset="0"/>
                <a:ea typeface="SimSun" panose="02010600030101010101" pitchFamily="2" charset="-122"/>
                <a:cs typeface="Times New Roman" panose="02020603050405020304" pitchFamily="18" charset="0"/>
              </a:rPr>
              <a:t>Κερτς</a:t>
            </a:r>
            <a:r>
              <a:rPr kumimoji="0" lang="el-GR" altLang="zh-CN" sz="2400" b="0" i="0" u="none" strike="noStrike" cap="none" normalizeH="0" baseline="0" dirty="0">
                <a:ln>
                  <a:noFill/>
                </a:ln>
                <a:solidFill>
                  <a:srgbClr val="0000CC"/>
                </a:solidFill>
                <a:effectLst/>
                <a:latin typeface="Times New Roman" panose="02020603050405020304" pitchFamily="18" charset="0"/>
                <a:ea typeface="SimSun" panose="02010600030101010101" pitchFamily="2" charset="-122"/>
                <a:cs typeface="Times New Roman" panose="02020603050405020304" pitchFamily="18" charset="0"/>
              </a:rPr>
              <a:t>), Ανατολική Κριμαία</a:t>
            </a:r>
            <a:endParaRPr kumimoji="0" lang="el-GR" altLang="zh-CN" sz="2400" b="0" i="0" u="none" strike="noStrike" cap="none" normalizeH="0" baseline="0" dirty="0">
              <a:ln>
                <a:noFill/>
              </a:ln>
              <a:solidFill>
                <a:srgbClr val="0000CC"/>
              </a:solidFill>
              <a:effectLst/>
              <a:latin typeface="Arial" panose="020B0604020202020204" pitchFamily="34" charset="0"/>
            </a:endParaRPr>
          </a:p>
        </p:txBody>
      </p:sp>
    </p:spTree>
    <p:extLst>
      <p:ext uri="{BB962C8B-B14F-4D97-AF65-F5344CB8AC3E}">
        <p14:creationId xmlns:p14="http://schemas.microsoft.com/office/powerpoint/2010/main" val="305064697"/>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9CC5AA-DB1F-DB99-4EF4-67924A1E6195}"/>
              </a:ext>
            </a:extLst>
          </p:cNvPr>
          <p:cNvSpPr txBox="1"/>
          <p:nvPr/>
        </p:nvSpPr>
        <p:spPr>
          <a:xfrm>
            <a:off x="1428108" y="256854"/>
            <a:ext cx="8887146" cy="2296654"/>
          </a:xfrm>
          <a:prstGeom prst="rect">
            <a:avLst/>
          </a:prstGeom>
          <a:noFill/>
        </p:spPr>
        <p:txBody>
          <a:bodyPr wrap="square">
            <a:spAutoFit/>
          </a:bodyPr>
          <a:lstStyle/>
          <a:p>
            <a:pPr algn="just">
              <a:lnSpc>
                <a:spcPct val="115000"/>
              </a:lnSpc>
            </a:pPr>
            <a:r>
              <a:rPr lang="ru-RU" sz="1800" b="1" i="1" dirty="0">
                <a:solidFill>
                  <a:srgbClr val="C00000"/>
                </a:solidFill>
                <a:effectLst/>
                <a:latin typeface="Times New Roman" panose="02020603050405020304" pitchFamily="18" charset="0"/>
                <a:ea typeface="Times New Roman" panose="02020603050405020304" pitchFamily="18" charset="0"/>
              </a:rPr>
              <a:t>10 июня 2022г.__</a:t>
            </a:r>
            <a:r>
              <a:rPr lang="en-US" sz="1800" b="1" i="1" dirty="0">
                <a:solidFill>
                  <a:srgbClr val="C00000"/>
                </a:solidFill>
                <a:effectLst/>
                <a:latin typeface="Times New Roman" panose="02020603050405020304" pitchFamily="18" charset="0"/>
                <a:ea typeface="Times New Roman" panose="02020603050405020304" pitchFamily="18" charset="0"/>
              </a:rPr>
              <a:t>X</a:t>
            </a:r>
            <a:r>
              <a:rPr lang="ru-RU" sz="1800" b="1" i="1" dirty="0">
                <a:solidFill>
                  <a:srgbClr val="C00000"/>
                </a:solidFill>
                <a:effectLst/>
                <a:latin typeface="Times New Roman" panose="02020603050405020304" pitchFamily="18" charset="0"/>
                <a:ea typeface="Times New Roman" panose="02020603050405020304" pitchFamily="18" charset="0"/>
              </a:rPr>
              <a:t>Х</a:t>
            </a:r>
            <a:r>
              <a:rPr lang="en-US" sz="1800" b="1" i="1" dirty="0">
                <a:solidFill>
                  <a:srgbClr val="C00000"/>
                </a:solidFill>
                <a:effectLst/>
                <a:latin typeface="Times New Roman" panose="02020603050405020304" pitchFamily="18" charset="0"/>
                <a:ea typeface="Times New Roman" panose="02020603050405020304" pitchFamily="18" charset="0"/>
              </a:rPr>
              <a:t>IV</a:t>
            </a:r>
            <a:r>
              <a:rPr lang="ru-RU" sz="1800" b="1" i="1" dirty="0">
                <a:solidFill>
                  <a:srgbClr val="C00000"/>
                </a:solidFill>
                <a:effectLst/>
                <a:latin typeface="Times New Roman" panose="02020603050405020304" pitchFamily="18" charset="0"/>
                <a:ea typeface="Times New Roman" panose="02020603050405020304" pitchFamily="18" charset="0"/>
              </a:rPr>
              <a:t> Международный Фестиваль Античного Искусства «Боспорские Агоны»</a:t>
            </a:r>
            <a:r>
              <a:rPr lang="ru-RU" sz="1800" dirty="0">
                <a:solidFill>
                  <a:srgbClr val="000099"/>
                </a:solidFill>
                <a:effectLst/>
                <a:latin typeface="Times New Roman" panose="02020603050405020304" pitchFamily="18" charset="0"/>
                <a:ea typeface="Times New Roman" panose="02020603050405020304" pitchFamily="18" charset="0"/>
              </a:rPr>
              <a:t>. Участие директора ГКЦ Международной научной конференции </a:t>
            </a:r>
            <a:r>
              <a:rPr lang="ru-RU" sz="1800" b="1" dirty="0">
                <a:solidFill>
                  <a:srgbClr val="C00000"/>
                </a:solidFill>
                <a:effectLst/>
                <a:latin typeface="Times New Roman" panose="02020603050405020304" pitchFamily="18" charset="0"/>
                <a:ea typeface="Times New Roman" panose="02020603050405020304" pitchFamily="18" charset="0"/>
              </a:rPr>
              <a:t>«Международное сотрудничество Республики Крым в сфере культуры. Историко-культурное наследие – как фактор развития античных городов» </a:t>
            </a:r>
            <a:r>
              <a:rPr lang="ru-RU" sz="1800" dirty="0">
                <a:solidFill>
                  <a:srgbClr val="000099"/>
                </a:solidFill>
                <a:effectLst/>
                <a:latin typeface="Times New Roman" panose="02020603050405020304" pitchFamily="18" charset="0"/>
                <a:ea typeface="Times New Roman" panose="02020603050405020304" pitchFamily="18" charset="0"/>
              </a:rPr>
              <a:t>с докладом на тему </a:t>
            </a:r>
            <a:r>
              <a:rPr lang="ru-RU" sz="1800" i="1" dirty="0">
                <a:solidFill>
                  <a:srgbClr val="000099"/>
                </a:solidFill>
                <a:effectLst/>
                <a:latin typeface="Times New Roman" panose="02020603050405020304" pitchFamily="18" charset="0"/>
                <a:ea typeface="Times New Roman" panose="02020603050405020304" pitchFamily="18" charset="0"/>
              </a:rPr>
              <a:t>«</a:t>
            </a:r>
            <a:r>
              <a:rPr lang="ru-RU" sz="1800" b="1" i="1" dirty="0">
                <a:solidFill>
                  <a:srgbClr val="A52A2A"/>
                </a:solidFill>
                <a:effectLst/>
                <a:latin typeface="Times New Roman" panose="02020603050405020304" pitchFamily="18" charset="0"/>
                <a:ea typeface="Times New Roman" panose="02020603050405020304" pitchFamily="18" charset="0"/>
              </a:rPr>
              <a:t>Восемь </a:t>
            </a:r>
            <a:r>
              <a:rPr lang="ru-RU" sz="1800" b="1" i="1" dirty="0">
                <a:solidFill>
                  <a:srgbClr val="C00000"/>
                </a:solidFill>
                <a:effectLst/>
                <a:latin typeface="Times New Roman" panose="02020603050405020304" pitchFamily="18" charset="0"/>
                <a:ea typeface="Times New Roman" panose="02020603050405020304" pitchFamily="18" charset="0"/>
              </a:rPr>
              <a:t>лет Крымской весне. Итоги работы Греческого Культурного Центра – ГКЦ на Таврической земле и перспективы дальнейшего взаимодействия. Греки в Тавриде. Историко-духовно-культурно-цивилизационная общность</a:t>
            </a:r>
            <a:r>
              <a:rPr lang="ru-RU" sz="1800" i="1" dirty="0">
                <a:solidFill>
                  <a:srgbClr val="000099"/>
                </a:solidFill>
                <a:effectLst/>
                <a:latin typeface="Times New Roman" panose="02020603050405020304" pitchFamily="18" charset="0"/>
                <a:ea typeface="Times New Roman" panose="02020603050405020304" pitchFamily="18" charset="0"/>
              </a:rPr>
              <a:t>».</a:t>
            </a:r>
            <a:endParaRPr lang="el-GR" sz="1100" dirty="0">
              <a:effectLst/>
              <a:latin typeface="Times New Roman" panose="02020603050405020304" pitchFamily="18" charset="0"/>
              <a:ea typeface="Times New Roman" panose="02020603050405020304" pitchFamily="18" charset="0"/>
            </a:endParaRPr>
          </a:p>
        </p:txBody>
      </p:sp>
      <p:pic>
        <p:nvPicPr>
          <p:cNvPr id="4" name="Рисунок 3">
            <a:extLst>
              <a:ext uri="{FF2B5EF4-FFF2-40B4-BE49-F238E27FC236}">
                <a16:creationId xmlns:a16="http://schemas.microsoft.com/office/drawing/2014/main" id="{7E45353C-C47F-2846-AA8E-06A743141C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1701" y="2577644"/>
            <a:ext cx="5364299" cy="4023502"/>
          </a:xfrm>
          <a:prstGeom prst="rect">
            <a:avLst/>
          </a:prstGeom>
          <a:noFill/>
          <a:ln>
            <a:noFill/>
          </a:ln>
        </p:spPr>
      </p:pic>
      <p:pic>
        <p:nvPicPr>
          <p:cNvPr id="5" name="Рисунок 4">
            <a:extLst>
              <a:ext uri="{FF2B5EF4-FFF2-40B4-BE49-F238E27FC236}">
                <a16:creationId xmlns:a16="http://schemas.microsoft.com/office/drawing/2014/main" id="{34245AF8-8F5B-EC56-1A24-1B87CFE821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577644"/>
            <a:ext cx="5396478" cy="4047638"/>
          </a:xfrm>
          <a:prstGeom prst="rect">
            <a:avLst/>
          </a:prstGeom>
          <a:noFill/>
          <a:ln>
            <a:noFill/>
          </a:ln>
        </p:spPr>
      </p:pic>
    </p:spTree>
    <p:extLst>
      <p:ext uri="{BB962C8B-B14F-4D97-AF65-F5344CB8AC3E}">
        <p14:creationId xmlns:p14="http://schemas.microsoft.com/office/powerpoint/2010/main" val="3891349521"/>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DC8D6C-FF0F-CF39-C32C-24ADE7AE699F}"/>
              </a:ext>
            </a:extLst>
          </p:cNvPr>
          <p:cNvSpPr txBox="1"/>
          <p:nvPr/>
        </p:nvSpPr>
        <p:spPr>
          <a:xfrm>
            <a:off x="945222" y="226031"/>
            <a:ext cx="9996756" cy="2721386"/>
          </a:xfrm>
          <a:prstGeom prst="rect">
            <a:avLst/>
          </a:prstGeom>
          <a:noFill/>
        </p:spPr>
        <p:txBody>
          <a:bodyPr wrap="square">
            <a:spAutoFit/>
          </a:bodyPr>
          <a:lstStyle/>
          <a:p>
            <a:pPr algn="just">
              <a:lnSpc>
                <a:spcPct val="115000"/>
              </a:lnSpc>
            </a:pPr>
            <a:r>
              <a:rPr lang="el-GR" sz="1800" b="1" dirty="0">
                <a:solidFill>
                  <a:srgbClr val="C00000"/>
                </a:solidFill>
                <a:effectLst/>
                <a:latin typeface="Times New Roman" panose="02020603050405020304" pitchFamily="18" charset="0"/>
                <a:ea typeface="Times New Roman" panose="02020603050405020304" pitchFamily="18" charset="0"/>
              </a:rPr>
              <a:t>10 Ιουνίου 2022.</a:t>
            </a:r>
            <a:r>
              <a:rPr lang="el-GR" sz="1800" dirty="0">
                <a:solidFill>
                  <a:srgbClr val="C00000"/>
                </a:solidFill>
                <a:effectLst/>
                <a:latin typeface="Times New Roman" panose="02020603050405020304" pitchFamily="18" charset="0"/>
                <a:ea typeface="Times New Roman" panose="02020603050405020304" pitchFamily="18" charset="0"/>
              </a:rPr>
              <a:t> 24</a:t>
            </a:r>
            <a:r>
              <a:rPr lang="el-GR" sz="1800" baseline="30000" dirty="0">
                <a:solidFill>
                  <a:srgbClr val="C00000"/>
                </a:solidFill>
                <a:effectLst/>
                <a:latin typeface="Times New Roman" panose="02020603050405020304" pitchFamily="18" charset="0"/>
                <a:ea typeface="Times New Roman" panose="02020603050405020304" pitchFamily="18" charset="0"/>
              </a:rPr>
              <a:t>ο </a:t>
            </a:r>
            <a:r>
              <a:rPr lang="el-GR" sz="1800" dirty="0">
                <a:solidFill>
                  <a:srgbClr val="C00000"/>
                </a:solidFill>
                <a:effectLst/>
                <a:latin typeface="Times New Roman" panose="02020603050405020304" pitchFamily="18" charset="0"/>
                <a:ea typeface="Times New Roman" panose="02020603050405020304" pitchFamily="18" charset="0"/>
              </a:rPr>
              <a:t>Διεθνές Φεστιβάλ Τέχνης &amp; Αρχαίου Δράματος «Αγώνες Βοσπόρου»</a:t>
            </a:r>
            <a:r>
              <a:rPr lang="el-GR" sz="1800" dirty="0">
                <a:solidFill>
                  <a:srgbClr val="000099"/>
                </a:solidFill>
                <a:effectLst/>
                <a:latin typeface="Times New Roman" panose="02020603050405020304" pitchFamily="18" charset="0"/>
                <a:ea typeface="Times New Roman" panose="02020603050405020304" pitchFamily="18" charset="0"/>
              </a:rPr>
              <a:t>. Συμμετοχή η δ/</a:t>
            </a:r>
            <a:r>
              <a:rPr lang="el-GR" sz="1800" dirty="0" err="1">
                <a:solidFill>
                  <a:srgbClr val="000099"/>
                </a:solidFill>
                <a:effectLst/>
                <a:latin typeface="Times New Roman" panose="02020603050405020304" pitchFamily="18" charset="0"/>
                <a:ea typeface="Times New Roman" panose="02020603050405020304" pitchFamily="18" charset="0"/>
              </a:rPr>
              <a:t>ντριας</a:t>
            </a:r>
            <a:r>
              <a:rPr lang="el-GR" sz="1800" dirty="0">
                <a:solidFill>
                  <a:srgbClr val="000099"/>
                </a:solidFill>
                <a:effectLst/>
                <a:latin typeface="Times New Roman" panose="02020603050405020304" pitchFamily="18" charset="0"/>
                <a:ea typeface="Times New Roman" panose="02020603050405020304" pitchFamily="18" charset="0"/>
              </a:rPr>
              <a:t> του Κέντρου Ελληνικού Πολιτισμού – Κ.Ε.Π., διδάκτορος ιστορίας, ηθοποιού </a:t>
            </a:r>
            <a:r>
              <a:rPr lang="el-GR" sz="1800" b="1" dirty="0">
                <a:solidFill>
                  <a:srgbClr val="000099"/>
                </a:solidFill>
                <a:effectLst/>
                <a:latin typeface="Times New Roman" panose="02020603050405020304" pitchFamily="18" charset="0"/>
                <a:ea typeface="Times New Roman" panose="02020603050405020304" pitchFamily="18" charset="0"/>
              </a:rPr>
              <a:t>Δώρας </a:t>
            </a:r>
            <a:r>
              <a:rPr lang="el-GR" sz="1800" b="1" dirty="0" err="1">
                <a:solidFill>
                  <a:srgbClr val="000099"/>
                </a:solidFill>
                <a:effectLst/>
                <a:latin typeface="Times New Roman" panose="02020603050405020304" pitchFamily="18" charset="0"/>
                <a:ea typeface="Times New Roman" panose="02020603050405020304" pitchFamily="18" charset="0"/>
              </a:rPr>
              <a:t>Γιαννίτση</a:t>
            </a:r>
            <a:r>
              <a:rPr lang="el-GR" sz="1800" dirty="0">
                <a:solidFill>
                  <a:srgbClr val="000099"/>
                </a:solidFill>
                <a:effectLst/>
                <a:latin typeface="Times New Roman" panose="02020603050405020304" pitchFamily="18" charset="0"/>
                <a:ea typeface="Times New Roman" panose="02020603050405020304" pitchFamily="18" charset="0"/>
              </a:rPr>
              <a:t> στο Διεθνές Επιστημονικό Συνέδριο </a:t>
            </a:r>
            <a:r>
              <a:rPr lang="el-GR" sz="1800" dirty="0">
                <a:effectLst/>
                <a:latin typeface="Times New Roman" panose="02020603050405020304" pitchFamily="18" charset="0"/>
                <a:ea typeface="Times New Roman" panose="02020603050405020304" pitchFamily="18" charset="0"/>
              </a:rPr>
              <a:t>«</a:t>
            </a:r>
            <a:r>
              <a:rPr lang="el-GR" sz="2000" b="1" dirty="0">
                <a:solidFill>
                  <a:srgbClr val="C00000"/>
                </a:solidFill>
                <a:effectLst/>
                <a:latin typeface="Times New Roman" panose="02020603050405020304" pitchFamily="18" charset="0"/>
                <a:ea typeface="Times New Roman" panose="02020603050405020304" pitchFamily="18" charset="0"/>
              </a:rPr>
              <a:t>Διεθνής συνεργασία της Δημοκρατίας της Κριμαίας στον τομέα του πολιτισμού. Η ιστορική και πολιτιστική κληρονομιά ως παράγοντας ανάπτυξης των αρχαίων πόλεων»</a:t>
            </a:r>
            <a:r>
              <a:rPr lang="el-GR" sz="1800" dirty="0">
                <a:effectLst/>
                <a:latin typeface="Times New Roman" panose="02020603050405020304" pitchFamily="18" charset="0"/>
                <a:ea typeface="Times New Roman" panose="02020603050405020304" pitchFamily="18" charset="0"/>
              </a:rPr>
              <a:t> </a:t>
            </a:r>
            <a:r>
              <a:rPr lang="el-GR" sz="1800" dirty="0">
                <a:solidFill>
                  <a:srgbClr val="000099"/>
                </a:solidFill>
                <a:effectLst/>
                <a:latin typeface="Times New Roman" panose="02020603050405020304" pitchFamily="18" charset="0"/>
                <a:ea typeface="Times New Roman" panose="02020603050405020304" pitchFamily="18" charset="0"/>
              </a:rPr>
              <a:t>με ανακοίνωση με τίτλο</a:t>
            </a:r>
            <a:r>
              <a:rPr lang="el-GR" sz="1800" dirty="0">
                <a:effectLst/>
                <a:latin typeface="Times New Roman" panose="02020603050405020304" pitchFamily="18" charset="0"/>
                <a:ea typeface="Times New Roman" panose="02020603050405020304" pitchFamily="18" charset="0"/>
              </a:rPr>
              <a:t> </a:t>
            </a:r>
            <a:r>
              <a:rPr lang="el-GR" sz="1800" b="1" i="1" dirty="0">
                <a:solidFill>
                  <a:srgbClr val="3333FF"/>
                </a:solidFill>
                <a:effectLst/>
                <a:latin typeface="Times New Roman" panose="02020603050405020304" pitchFamily="18" charset="0"/>
                <a:ea typeface="Times New Roman" panose="02020603050405020304" pitchFamily="18" charset="0"/>
              </a:rPr>
              <a:t>«</a:t>
            </a:r>
            <a:r>
              <a:rPr lang="el-GR" sz="1800" b="1" i="1" dirty="0">
                <a:solidFill>
                  <a:srgbClr val="C00000"/>
                </a:solidFill>
                <a:effectLst/>
                <a:latin typeface="Times New Roman" panose="02020603050405020304" pitchFamily="18" charset="0"/>
                <a:ea typeface="Times New Roman" panose="02020603050405020304" pitchFamily="18" charset="0"/>
              </a:rPr>
              <a:t>Οκτώ χρόνια της άνοιξης της Ταυρίδας. Τα αποτελέσματα των δράσεων του Κέντρου Ελληνικού Πολιτισμού – Κ.Ε.Π. στη Γη της Ταυρίδας γη και οι προοπτικές περαιτέρω σύμπραξης. Οι Έλληνες της Ταυρίδας. Ιστορική-πνευματική-πολιτισμική κοινότητα</a:t>
            </a:r>
            <a:r>
              <a:rPr lang="el-GR" sz="1800" b="1" i="1" dirty="0">
                <a:solidFill>
                  <a:srgbClr val="3333FF"/>
                </a:solidFill>
                <a:effectLst/>
                <a:latin typeface="Times New Roman" panose="02020603050405020304" pitchFamily="18" charset="0"/>
                <a:ea typeface="Times New Roman" panose="02020603050405020304" pitchFamily="18" charset="0"/>
              </a:rPr>
              <a:t>».</a:t>
            </a:r>
            <a:endParaRPr lang="el-GR" sz="1100" dirty="0">
              <a:effectLst/>
              <a:latin typeface="Times New Roman" panose="02020603050405020304" pitchFamily="18" charset="0"/>
              <a:ea typeface="Times New Roman" panose="02020603050405020304" pitchFamily="18" charset="0"/>
            </a:endParaRPr>
          </a:p>
        </p:txBody>
      </p:sp>
      <p:pic>
        <p:nvPicPr>
          <p:cNvPr id="4" name="Рисунок 3">
            <a:extLst>
              <a:ext uri="{FF2B5EF4-FFF2-40B4-BE49-F238E27FC236}">
                <a16:creationId xmlns:a16="http://schemas.microsoft.com/office/drawing/2014/main" id="{D48B8409-7870-C9E5-0CA4-147BC2D8194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9301" y="2881999"/>
            <a:ext cx="5364299" cy="4023502"/>
          </a:xfrm>
          <a:prstGeom prst="rect">
            <a:avLst/>
          </a:prstGeom>
          <a:noFill/>
          <a:ln>
            <a:noFill/>
          </a:ln>
        </p:spPr>
      </p:pic>
      <p:pic>
        <p:nvPicPr>
          <p:cNvPr id="5" name="Рисунок 4">
            <a:extLst>
              <a:ext uri="{FF2B5EF4-FFF2-40B4-BE49-F238E27FC236}">
                <a16:creationId xmlns:a16="http://schemas.microsoft.com/office/drawing/2014/main" id="{5E500835-5CCE-24A9-EB69-4E3294CA0A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880342"/>
            <a:ext cx="5303178" cy="3977658"/>
          </a:xfrm>
          <a:prstGeom prst="rect">
            <a:avLst/>
          </a:prstGeom>
          <a:noFill/>
          <a:ln>
            <a:noFill/>
          </a:ln>
        </p:spPr>
      </p:pic>
    </p:spTree>
    <p:extLst>
      <p:ext uri="{BB962C8B-B14F-4D97-AF65-F5344CB8AC3E}">
        <p14:creationId xmlns:p14="http://schemas.microsoft.com/office/powerpoint/2010/main" val="123721455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9CC5AA-DB1F-DB99-4EF4-67924A1E6195}"/>
              </a:ext>
            </a:extLst>
          </p:cNvPr>
          <p:cNvSpPr txBox="1"/>
          <p:nvPr/>
        </p:nvSpPr>
        <p:spPr>
          <a:xfrm>
            <a:off x="1428108" y="256854"/>
            <a:ext cx="8887146" cy="2296654"/>
          </a:xfrm>
          <a:prstGeom prst="rect">
            <a:avLst/>
          </a:prstGeom>
          <a:noFill/>
        </p:spPr>
        <p:txBody>
          <a:bodyPr wrap="square">
            <a:spAutoFit/>
          </a:bodyPr>
          <a:lstStyle/>
          <a:p>
            <a:pPr algn="just">
              <a:lnSpc>
                <a:spcPct val="115000"/>
              </a:lnSpc>
            </a:pPr>
            <a:r>
              <a:rPr lang="ru-RU" b="1" i="1" dirty="0">
                <a:solidFill>
                  <a:srgbClr val="C00000"/>
                </a:solidFill>
                <a:latin typeface="Times New Roman" panose="02020603050405020304" pitchFamily="18" charset="0"/>
                <a:ea typeface="Times New Roman" panose="02020603050405020304" pitchFamily="18" charset="0"/>
              </a:rPr>
              <a:t>8</a:t>
            </a:r>
            <a:r>
              <a:rPr lang="ru-RU" sz="1800" b="1" i="1" dirty="0">
                <a:solidFill>
                  <a:srgbClr val="C00000"/>
                </a:solidFill>
                <a:effectLst/>
                <a:latin typeface="Times New Roman" panose="02020603050405020304" pitchFamily="18" charset="0"/>
                <a:ea typeface="Times New Roman" panose="02020603050405020304" pitchFamily="18" charset="0"/>
              </a:rPr>
              <a:t> июня 2023г.__</a:t>
            </a:r>
            <a:r>
              <a:rPr lang="en-US" sz="1800" b="1" i="1" dirty="0">
                <a:solidFill>
                  <a:srgbClr val="C00000"/>
                </a:solidFill>
                <a:effectLst/>
                <a:latin typeface="Times New Roman" panose="02020603050405020304" pitchFamily="18" charset="0"/>
                <a:ea typeface="Times New Roman" panose="02020603050405020304" pitchFamily="18" charset="0"/>
              </a:rPr>
              <a:t>X</a:t>
            </a:r>
            <a:r>
              <a:rPr lang="ru-RU" sz="1800" b="1" i="1" dirty="0">
                <a:solidFill>
                  <a:srgbClr val="C00000"/>
                </a:solidFill>
                <a:effectLst/>
                <a:latin typeface="Times New Roman" panose="02020603050405020304" pitchFamily="18" charset="0"/>
                <a:ea typeface="Times New Roman" panose="02020603050405020304" pitchFamily="18" charset="0"/>
              </a:rPr>
              <a:t>Х</a:t>
            </a:r>
            <a:r>
              <a:rPr lang="en-US" sz="1800" b="1" i="1" dirty="0">
                <a:solidFill>
                  <a:srgbClr val="C00000"/>
                </a:solidFill>
                <a:effectLst/>
                <a:latin typeface="Times New Roman" panose="02020603050405020304" pitchFamily="18" charset="0"/>
                <a:ea typeface="Times New Roman" panose="02020603050405020304" pitchFamily="18" charset="0"/>
              </a:rPr>
              <a:t>V</a:t>
            </a:r>
            <a:r>
              <a:rPr lang="ru-RU" sz="1800" b="1" i="1" dirty="0">
                <a:solidFill>
                  <a:srgbClr val="C00000"/>
                </a:solidFill>
                <a:effectLst/>
                <a:latin typeface="Times New Roman" panose="02020603050405020304" pitchFamily="18" charset="0"/>
                <a:ea typeface="Times New Roman" panose="02020603050405020304" pitchFamily="18" charset="0"/>
              </a:rPr>
              <a:t> Международный Фестиваль Античного Искусства «Боспорские Агоны»</a:t>
            </a:r>
            <a:r>
              <a:rPr lang="ru-RU" sz="1800" dirty="0">
                <a:solidFill>
                  <a:srgbClr val="000099"/>
                </a:solidFill>
                <a:effectLst/>
                <a:latin typeface="Times New Roman" panose="02020603050405020304" pitchFamily="18" charset="0"/>
                <a:ea typeface="Times New Roman" panose="02020603050405020304" pitchFamily="18" charset="0"/>
              </a:rPr>
              <a:t>. Участие директора ГКЦ Международной научной конференции </a:t>
            </a:r>
            <a:r>
              <a:rPr lang="ru-RU" sz="1800" b="1" dirty="0">
                <a:solidFill>
                  <a:srgbClr val="C00000"/>
                </a:solidFill>
                <a:effectLst/>
                <a:latin typeface="Times New Roman" panose="02020603050405020304" pitchFamily="18" charset="0"/>
                <a:ea typeface="Times New Roman" panose="02020603050405020304" pitchFamily="18" charset="0"/>
              </a:rPr>
              <a:t>«</a:t>
            </a:r>
            <a:r>
              <a:rPr lang="ru-RU" sz="1800" b="1" i="1" dirty="0">
                <a:solidFill>
                  <a:srgbClr val="C00000"/>
                </a:solidFill>
                <a:effectLst/>
                <a:latin typeface="Times New Roman" panose="02020603050405020304" pitchFamily="18" charset="0"/>
                <a:ea typeface="Times New Roman" panose="02020603050405020304" pitchFamily="18" charset="0"/>
              </a:rPr>
              <a:t>Историко-культурное наследие античных городов. Развитие музейного дела и туризма</a:t>
            </a:r>
            <a:r>
              <a:rPr lang="ru-RU" sz="1800" b="1" dirty="0">
                <a:solidFill>
                  <a:srgbClr val="C00000"/>
                </a:solidFill>
                <a:effectLst/>
                <a:latin typeface="Times New Roman" panose="02020603050405020304" pitchFamily="18" charset="0"/>
                <a:ea typeface="Times New Roman" panose="02020603050405020304" pitchFamily="18" charset="0"/>
              </a:rPr>
              <a:t>» </a:t>
            </a:r>
            <a:r>
              <a:rPr lang="ru-RU" sz="1800" dirty="0">
                <a:solidFill>
                  <a:srgbClr val="000099"/>
                </a:solidFill>
                <a:effectLst/>
                <a:latin typeface="Times New Roman" panose="02020603050405020304" pitchFamily="18" charset="0"/>
                <a:ea typeface="Times New Roman" panose="02020603050405020304" pitchFamily="18" charset="0"/>
              </a:rPr>
              <a:t>с докладом на тему </a:t>
            </a:r>
            <a:r>
              <a:rPr lang="ru-RU" sz="1800" i="1" dirty="0">
                <a:solidFill>
                  <a:srgbClr val="000099"/>
                </a:solidFill>
                <a:effectLst/>
                <a:latin typeface="Times New Roman" panose="02020603050405020304" pitchFamily="18" charset="0"/>
                <a:ea typeface="Times New Roman" panose="02020603050405020304" pitchFamily="18" charset="0"/>
              </a:rPr>
              <a:t>«</a:t>
            </a:r>
            <a:r>
              <a:rPr lang="ru-RU" sz="1800" b="1" i="1" dirty="0">
                <a:solidFill>
                  <a:srgbClr val="A52A2A"/>
                </a:solidFill>
                <a:effectLst/>
                <a:latin typeface="Times New Roman" panose="02020603050405020304" pitchFamily="18" charset="0"/>
                <a:ea typeface="Times New Roman" panose="02020603050405020304" pitchFamily="18" charset="0"/>
              </a:rPr>
              <a:t>Девять </a:t>
            </a:r>
            <a:r>
              <a:rPr lang="ru-RU" sz="1800" b="1" i="1" dirty="0">
                <a:solidFill>
                  <a:srgbClr val="C00000"/>
                </a:solidFill>
                <a:effectLst/>
                <a:latin typeface="Times New Roman" panose="02020603050405020304" pitchFamily="18" charset="0"/>
                <a:ea typeface="Times New Roman" panose="02020603050405020304" pitchFamily="18" charset="0"/>
              </a:rPr>
              <a:t>лет Крымской весне. Итоги работы Греческого Культурного Центра – ГКЦ на Таврической земле и перспективы дальнейшего взаимодействия. Греки в Тавриде. Историко-духовно-культурно-цивилизационная общность</a:t>
            </a:r>
            <a:r>
              <a:rPr lang="ru-RU" sz="1800" i="1" dirty="0">
                <a:solidFill>
                  <a:srgbClr val="000099"/>
                </a:solidFill>
                <a:effectLst/>
                <a:latin typeface="Times New Roman" panose="02020603050405020304" pitchFamily="18" charset="0"/>
                <a:ea typeface="Times New Roman" panose="02020603050405020304" pitchFamily="18" charset="0"/>
              </a:rPr>
              <a:t>».</a:t>
            </a:r>
            <a:endParaRPr lang="el-GR" sz="1100" dirty="0">
              <a:effectLst/>
              <a:latin typeface="Times New Roman" panose="02020603050405020304" pitchFamily="18" charset="0"/>
              <a:ea typeface="Times New Roman" panose="02020603050405020304" pitchFamily="18" charset="0"/>
            </a:endParaRPr>
          </a:p>
        </p:txBody>
      </p:sp>
      <p:pic>
        <p:nvPicPr>
          <p:cNvPr id="6" name="Рисунок 5">
            <a:extLst>
              <a:ext uri="{FF2B5EF4-FFF2-40B4-BE49-F238E27FC236}">
                <a16:creationId xmlns:a16="http://schemas.microsoft.com/office/drawing/2014/main" id="{255891E3-E3B9-135D-3051-D2DC9D65975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8789" y="2656649"/>
            <a:ext cx="8546465" cy="4054206"/>
          </a:xfrm>
          <a:prstGeom prst="rect">
            <a:avLst/>
          </a:prstGeom>
        </p:spPr>
      </p:pic>
    </p:spTree>
    <p:extLst>
      <p:ext uri="{BB962C8B-B14F-4D97-AF65-F5344CB8AC3E}">
        <p14:creationId xmlns:p14="http://schemas.microsoft.com/office/powerpoint/2010/main" val="1322335113"/>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DC8D6C-FF0F-CF39-C32C-24ADE7AE699F}"/>
              </a:ext>
            </a:extLst>
          </p:cNvPr>
          <p:cNvSpPr txBox="1"/>
          <p:nvPr/>
        </p:nvSpPr>
        <p:spPr>
          <a:xfrm>
            <a:off x="945222" y="226031"/>
            <a:ext cx="9996756" cy="2367443"/>
          </a:xfrm>
          <a:prstGeom prst="rect">
            <a:avLst/>
          </a:prstGeom>
          <a:noFill/>
        </p:spPr>
        <p:txBody>
          <a:bodyPr wrap="square">
            <a:spAutoFit/>
          </a:bodyPr>
          <a:lstStyle/>
          <a:p>
            <a:pPr algn="just">
              <a:lnSpc>
                <a:spcPct val="115000"/>
              </a:lnSpc>
            </a:pPr>
            <a:r>
              <a:rPr lang="ru-RU" sz="1800" b="1" dirty="0">
                <a:solidFill>
                  <a:srgbClr val="C00000"/>
                </a:solidFill>
                <a:effectLst/>
                <a:latin typeface="Times New Roman" panose="02020603050405020304" pitchFamily="18" charset="0"/>
                <a:ea typeface="Times New Roman" panose="02020603050405020304" pitchFamily="18" charset="0"/>
              </a:rPr>
              <a:t>8</a:t>
            </a:r>
            <a:r>
              <a:rPr lang="el-GR" sz="1800" b="1" dirty="0">
                <a:solidFill>
                  <a:srgbClr val="C00000"/>
                </a:solidFill>
                <a:effectLst/>
                <a:latin typeface="Times New Roman" panose="02020603050405020304" pitchFamily="18" charset="0"/>
                <a:ea typeface="Times New Roman" panose="02020603050405020304" pitchFamily="18" charset="0"/>
              </a:rPr>
              <a:t> Ιουνίου 202</a:t>
            </a:r>
            <a:r>
              <a:rPr lang="ru-RU" sz="1800" b="1" dirty="0">
                <a:solidFill>
                  <a:srgbClr val="C00000"/>
                </a:solidFill>
                <a:effectLst/>
                <a:latin typeface="Times New Roman" panose="02020603050405020304" pitchFamily="18" charset="0"/>
                <a:ea typeface="Times New Roman" panose="02020603050405020304" pitchFamily="18" charset="0"/>
              </a:rPr>
              <a:t>3</a:t>
            </a:r>
            <a:r>
              <a:rPr lang="el-GR" sz="1800" b="1" dirty="0">
                <a:solidFill>
                  <a:srgbClr val="C00000"/>
                </a:solidFill>
                <a:effectLst/>
                <a:latin typeface="Times New Roman" panose="02020603050405020304" pitchFamily="18" charset="0"/>
                <a:ea typeface="Times New Roman" panose="02020603050405020304" pitchFamily="18" charset="0"/>
              </a:rPr>
              <a:t>.</a:t>
            </a:r>
            <a:r>
              <a:rPr lang="el-GR" sz="1800" dirty="0">
                <a:solidFill>
                  <a:srgbClr val="C00000"/>
                </a:solidFill>
                <a:effectLst/>
                <a:latin typeface="Times New Roman" panose="02020603050405020304" pitchFamily="18" charset="0"/>
                <a:ea typeface="Times New Roman" panose="02020603050405020304" pitchFamily="18" charset="0"/>
              </a:rPr>
              <a:t> 2</a:t>
            </a:r>
            <a:r>
              <a:rPr lang="ru-RU" sz="1800" dirty="0">
                <a:solidFill>
                  <a:srgbClr val="C00000"/>
                </a:solidFill>
                <a:effectLst/>
                <a:latin typeface="Times New Roman" panose="02020603050405020304" pitchFamily="18" charset="0"/>
                <a:ea typeface="Times New Roman" panose="02020603050405020304" pitchFamily="18" charset="0"/>
              </a:rPr>
              <a:t>5</a:t>
            </a:r>
            <a:r>
              <a:rPr lang="el-GR" sz="1800" baseline="30000" dirty="0">
                <a:solidFill>
                  <a:srgbClr val="C00000"/>
                </a:solidFill>
                <a:effectLst/>
                <a:latin typeface="Times New Roman" panose="02020603050405020304" pitchFamily="18" charset="0"/>
                <a:ea typeface="Times New Roman" panose="02020603050405020304" pitchFamily="18" charset="0"/>
              </a:rPr>
              <a:t>ο </a:t>
            </a:r>
            <a:r>
              <a:rPr lang="el-GR" sz="1800" dirty="0">
                <a:solidFill>
                  <a:srgbClr val="C00000"/>
                </a:solidFill>
                <a:effectLst/>
                <a:latin typeface="Times New Roman" panose="02020603050405020304" pitchFamily="18" charset="0"/>
                <a:ea typeface="Times New Roman" panose="02020603050405020304" pitchFamily="18" charset="0"/>
              </a:rPr>
              <a:t>Διεθνές Φεστιβάλ Τέχνης &amp; Αρχαίου Δράματος «Αγώνες Βοσπόρου»</a:t>
            </a:r>
            <a:r>
              <a:rPr lang="el-GR" sz="1800" dirty="0">
                <a:solidFill>
                  <a:srgbClr val="000099"/>
                </a:solidFill>
                <a:effectLst/>
                <a:latin typeface="Times New Roman" panose="02020603050405020304" pitchFamily="18" charset="0"/>
                <a:ea typeface="Times New Roman" panose="02020603050405020304" pitchFamily="18" charset="0"/>
              </a:rPr>
              <a:t>. Συμμετοχή η δ/</a:t>
            </a:r>
            <a:r>
              <a:rPr lang="el-GR" sz="1800" dirty="0" err="1">
                <a:solidFill>
                  <a:srgbClr val="000099"/>
                </a:solidFill>
                <a:effectLst/>
                <a:latin typeface="Times New Roman" panose="02020603050405020304" pitchFamily="18" charset="0"/>
                <a:ea typeface="Times New Roman" panose="02020603050405020304" pitchFamily="18" charset="0"/>
              </a:rPr>
              <a:t>ντριας</a:t>
            </a:r>
            <a:r>
              <a:rPr lang="el-GR" sz="1800" dirty="0">
                <a:solidFill>
                  <a:srgbClr val="000099"/>
                </a:solidFill>
                <a:effectLst/>
                <a:latin typeface="Times New Roman" panose="02020603050405020304" pitchFamily="18" charset="0"/>
                <a:ea typeface="Times New Roman" panose="02020603050405020304" pitchFamily="18" charset="0"/>
              </a:rPr>
              <a:t> του Κέντρου Ελληνικού Πολιτισμού – Κ.Ε.Π., διδάκτορος ιστορίας, ηθοποιού </a:t>
            </a:r>
            <a:r>
              <a:rPr lang="el-GR" sz="1800" b="1" dirty="0">
                <a:solidFill>
                  <a:srgbClr val="000099"/>
                </a:solidFill>
                <a:effectLst/>
                <a:latin typeface="Times New Roman" panose="02020603050405020304" pitchFamily="18" charset="0"/>
                <a:ea typeface="Times New Roman" panose="02020603050405020304" pitchFamily="18" charset="0"/>
              </a:rPr>
              <a:t>Δώρας </a:t>
            </a:r>
            <a:r>
              <a:rPr lang="el-GR" sz="1800" b="1" dirty="0" err="1">
                <a:solidFill>
                  <a:srgbClr val="000099"/>
                </a:solidFill>
                <a:effectLst/>
                <a:latin typeface="Times New Roman" panose="02020603050405020304" pitchFamily="18" charset="0"/>
                <a:ea typeface="Times New Roman" panose="02020603050405020304" pitchFamily="18" charset="0"/>
              </a:rPr>
              <a:t>Γιαννίτση</a:t>
            </a:r>
            <a:r>
              <a:rPr lang="el-GR" sz="1800" dirty="0">
                <a:solidFill>
                  <a:srgbClr val="000099"/>
                </a:solidFill>
                <a:effectLst/>
                <a:latin typeface="Times New Roman" panose="02020603050405020304" pitchFamily="18" charset="0"/>
                <a:ea typeface="Times New Roman" panose="02020603050405020304" pitchFamily="18" charset="0"/>
              </a:rPr>
              <a:t> στο Διεθνές Επιστημονικό Συνέδριο </a:t>
            </a:r>
            <a:r>
              <a:rPr lang="el-GR" sz="1800" dirty="0">
                <a:effectLst/>
                <a:latin typeface="Times New Roman" panose="02020603050405020304" pitchFamily="18" charset="0"/>
                <a:ea typeface="Times New Roman" panose="02020603050405020304" pitchFamily="18" charset="0"/>
              </a:rPr>
              <a:t>«</a:t>
            </a:r>
            <a:r>
              <a:rPr lang="el-GR" sz="2000" b="1" dirty="0">
                <a:solidFill>
                  <a:srgbClr val="C00000"/>
                </a:solidFill>
                <a:effectLst/>
                <a:latin typeface="Times New Roman" panose="02020603050405020304" pitchFamily="18" charset="0"/>
                <a:ea typeface="Times New Roman" panose="02020603050405020304" pitchFamily="18" charset="0"/>
              </a:rPr>
              <a:t>Η ιστορική και πολιτιστική κληρονομιά των αρχαίων πόλεων. Ανάπτυξη Μουσείων και Τουρισμού»</a:t>
            </a:r>
            <a:r>
              <a:rPr lang="el-GR" sz="1800" dirty="0">
                <a:effectLst/>
                <a:latin typeface="Times New Roman" panose="02020603050405020304" pitchFamily="18" charset="0"/>
                <a:ea typeface="Times New Roman" panose="02020603050405020304" pitchFamily="18" charset="0"/>
              </a:rPr>
              <a:t> </a:t>
            </a:r>
            <a:r>
              <a:rPr lang="el-GR" sz="1800" dirty="0">
                <a:solidFill>
                  <a:srgbClr val="000099"/>
                </a:solidFill>
                <a:effectLst/>
                <a:latin typeface="Times New Roman" panose="02020603050405020304" pitchFamily="18" charset="0"/>
                <a:ea typeface="Times New Roman" panose="02020603050405020304" pitchFamily="18" charset="0"/>
              </a:rPr>
              <a:t>με ανακοίνωση με τίτλο</a:t>
            </a:r>
            <a:r>
              <a:rPr lang="el-GR" sz="1800" dirty="0">
                <a:effectLst/>
                <a:latin typeface="Times New Roman" panose="02020603050405020304" pitchFamily="18" charset="0"/>
                <a:ea typeface="Times New Roman" panose="02020603050405020304" pitchFamily="18" charset="0"/>
              </a:rPr>
              <a:t> </a:t>
            </a:r>
            <a:r>
              <a:rPr lang="el-GR" sz="1800" b="1" i="1" dirty="0">
                <a:solidFill>
                  <a:srgbClr val="3333FF"/>
                </a:solidFill>
                <a:effectLst/>
                <a:latin typeface="Times New Roman" panose="02020603050405020304" pitchFamily="18" charset="0"/>
                <a:ea typeface="Times New Roman" panose="02020603050405020304" pitchFamily="18" charset="0"/>
              </a:rPr>
              <a:t>«</a:t>
            </a:r>
            <a:r>
              <a:rPr lang="el-GR" b="1" i="1" dirty="0" err="1">
                <a:solidFill>
                  <a:srgbClr val="C00000"/>
                </a:solidFill>
                <a:latin typeface="Times New Roman" panose="02020603050405020304" pitchFamily="18" charset="0"/>
                <a:ea typeface="Times New Roman" panose="02020603050405020304" pitchFamily="18" charset="0"/>
              </a:rPr>
              <a:t>Δ’εκα</a:t>
            </a:r>
            <a:r>
              <a:rPr lang="el-GR" sz="1800" b="1" i="1" dirty="0">
                <a:solidFill>
                  <a:srgbClr val="C00000"/>
                </a:solidFill>
                <a:effectLst/>
                <a:latin typeface="Times New Roman" panose="02020603050405020304" pitchFamily="18" charset="0"/>
                <a:ea typeface="Times New Roman" panose="02020603050405020304" pitchFamily="18" charset="0"/>
              </a:rPr>
              <a:t> χρόνια της άνοιξης της Ταυρίδας. Τα αποτελέσματα των δράσεων του Κέντρου Ελληνικού Πολιτισμού – Κ.Ε.Π. στη Γη της Ταυρίδας γη και οι προοπτικές περαιτέρω σύμπραξης. Οι Έλληνες της Ταυρίδας. Ιστορική-πνευματική-πολιτισμική κοινότητα</a:t>
            </a:r>
            <a:r>
              <a:rPr lang="el-GR" sz="1800" b="1" i="1" dirty="0">
                <a:solidFill>
                  <a:srgbClr val="3333FF"/>
                </a:solidFill>
                <a:effectLst/>
                <a:latin typeface="Times New Roman" panose="02020603050405020304" pitchFamily="18" charset="0"/>
                <a:ea typeface="Times New Roman" panose="02020603050405020304" pitchFamily="18" charset="0"/>
              </a:rPr>
              <a:t>».</a:t>
            </a:r>
            <a:endParaRPr lang="el-GR" sz="1100" dirty="0">
              <a:effectLst/>
              <a:latin typeface="Times New Roman" panose="02020603050405020304" pitchFamily="18" charset="0"/>
              <a:ea typeface="Times New Roman" panose="02020603050405020304" pitchFamily="18" charset="0"/>
            </a:endParaRPr>
          </a:p>
        </p:txBody>
      </p:sp>
      <p:pic>
        <p:nvPicPr>
          <p:cNvPr id="2" name="Рисунок 1">
            <a:extLst>
              <a:ext uri="{FF2B5EF4-FFF2-40B4-BE49-F238E27FC236}">
                <a16:creationId xmlns:a16="http://schemas.microsoft.com/office/drawing/2014/main" id="{C3E2DAB0-9D20-2023-8E01-E2309705876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8789" y="2656649"/>
            <a:ext cx="8546465" cy="4054206"/>
          </a:xfrm>
          <a:prstGeom prst="rect">
            <a:avLst/>
          </a:prstGeom>
        </p:spPr>
      </p:pic>
    </p:spTree>
    <p:extLst>
      <p:ext uri="{BB962C8B-B14F-4D97-AF65-F5344CB8AC3E}">
        <p14:creationId xmlns:p14="http://schemas.microsoft.com/office/powerpoint/2010/main" val="121814184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EEA45-DE34-A60E-ED79-A679572C74A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06EDE8A-35C8-4945-7FEE-5B927DA800CD}"/>
              </a:ext>
            </a:extLst>
          </p:cNvPr>
          <p:cNvSpPr txBox="1"/>
          <p:nvPr/>
        </p:nvSpPr>
        <p:spPr>
          <a:xfrm>
            <a:off x="1428108" y="256854"/>
            <a:ext cx="8887146" cy="1659557"/>
          </a:xfrm>
          <a:prstGeom prst="rect">
            <a:avLst/>
          </a:prstGeom>
          <a:noFill/>
        </p:spPr>
        <p:txBody>
          <a:bodyPr wrap="square">
            <a:spAutoFit/>
          </a:bodyPr>
          <a:lstStyle/>
          <a:p>
            <a:pPr algn="just">
              <a:lnSpc>
                <a:spcPct val="115000"/>
              </a:lnSpc>
            </a:pPr>
            <a:r>
              <a:rPr lang="ru-RU" sz="1800" b="1" i="1" dirty="0">
                <a:solidFill>
                  <a:srgbClr val="C00000"/>
                </a:solidFill>
                <a:effectLst/>
                <a:latin typeface="Times New Roman" panose="02020603050405020304" pitchFamily="18" charset="0"/>
                <a:ea typeface="Times New Roman" panose="02020603050405020304" pitchFamily="18" charset="0"/>
              </a:rPr>
              <a:t>3 июня 2024г.__</a:t>
            </a:r>
            <a:r>
              <a:rPr lang="en-US" sz="1800" b="1" i="1" dirty="0">
                <a:solidFill>
                  <a:srgbClr val="C00000"/>
                </a:solidFill>
                <a:effectLst/>
                <a:latin typeface="Times New Roman" panose="02020603050405020304" pitchFamily="18" charset="0"/>
                <a:ea typeface="Times New Roman" panose="02020603050405020304" pitchFamily="18" charset="0"/>
              </a:rPr>
              <a:t>X</a:t>
            </a:r>
            <a:r>
              <a:rPr lang="ru-RU" sz="1800" b="1" i="1" dirty="0">
                <a:solidFill>
                  <a:srgbClr val="C00000"/>
                </a:solidFill>
                <a:effectLst/>
                <a:latin typeface="Times New Roman" panose="02020603050405020304" pitchFamily="18" charset="0"/>
                <a:ea typeface="Times New Roman" panose="02020603050405020304" pitchFamily="18" charset="0"/>
              </a:rPr>
              <a:t>Х</a:t>
            </a:r>
            <a:r>
              <a:rPr lang="en-US" sz="1800" b="1" i="1" dirty="0">
                <a:solidFill>
                  <a:srgbClr val="C00000"/>
                </a:solidFill>
                <a:effectLst/>
                <a:latin typeface="Times New Roman" panose="02020603050405020304" pitchFamily="18" charset="0"/>
                <a:ea typeface="Times New Roman" panose="02020603050405020304" pitchFamily="18" charset="0"/>
              </a:rPr>
              <a:t>VI</a:t>
            </a:r>
            <a:r>
              <a:rPr lang="ru-RU" sz="1800" b="1" i="1" dirty="0">
                <a:solidFill>
                  <a:srgbClr val="C00000"/>
                </a:solidFill>
                <a:effectLst/>
                <a:latin typeface="Times New Roman" panose="02020603050405020304" pitchFamily="18" charset="0"/>
                <a:ea typeface="Times New Roman" panose="02020603050405020304" pitchFamily="18" charset="0"/>
              </a:rPr>
              <a:t> Международный Фестиваль Античного Искусства «Боспорские Агоны»</a:t>
            </a:r>
            <a:r>
              <a:rPr lang="ru-RU" sz="1800" dirty="0">
                <a:solidFill>
                  <a:srgbClr val="000099"/>
                </a:solidFill>
                <a:effectLst/>
                <a:latin typeface="Times New Roman" panose="02020603050405020304" pitchFamily="18" charset="0"/>
                <a:ea typeface="Times New Roman" panose="02020603050405020304" pitchFamily="18" charset="0"/>
              </a:rPr>
              <a:t>. Участие директора ГКЦ Международной научной конференции </a:t>
            </a:r>
            <a:r>
              <a:rPr lang="ru-RU" sz="1800" b="1" dirty="0">
                <a:solidFill>
                  <a:srgbClr val="C00000"/>
                </a:solidFill>
                <a:effectLst/>
                <a:latin typeface="Times New Roman" panose="02020603050405020304" pitchFamily="18" charset="0"/>
                <a:ea typeface="Times New Roman" panose="02020603050405020304" pitchFamily="18" charset="0"/>
              </a:rPr>
              <a:t>«</a:t>
            </a:r>
            <a:r>
              <a:rPr lang="ru-RU" sz="1800" b="1" i="1" dirty="0">
                <a:solidFill>
                  <a:srgbClr val="C00000"/>
                </a:solidFill>
                <a:effectLst/>
                <a:latin typeface="Times New Roman" panose="02020603050405020304" pitchFamily="18" charset="0"/>
                <a:ea typeface="Times New Roman" panose="02020603050405020304" pitchFamily="18" charset="0"/>
              </a:rPr>
              <a:t>Историко-культурное наследие античных городов.</a:t>
            </a:r>
            <a:r>
              <a:rPr lang="ru-RU" sz="1800" b="1" dirty="0">
                <a:solidFill>
                  <a:srgbClr val="C00000"/>
                </a:solidFill>
                <a:effectLst/>
                <a:latin typeface="Times New Roman" panose="02020603050405020304" pitchFamily="18" charset="0"/>
                <a:ea typeface="Times New Roman" panose="02020603050405020304" pitchFamily="18" charset="0"/>
              </a:rPr>
              <a:t>» </a:t>
            </a:r>
            <a:r>
              <a:rPr lang="ru-RU" sz="1800" dirty="0">
                <a:solidFill>
                  <a:srgbClr val="000099"/>
                </a:solidFill>
                <a:effectLst/>
                <a:latin typeface="Times New Roman" panose="02020603050405020304" pitchFamily="18" charset="0"/>
                <a:ea typeface="Times New Roman" panose="02020603050405020304" pitchFamily="18" charset="0"/>
              </a:rPr>
              <a:t>с докладом на тему </a:t>
            </a:r>
            <a:r>
              <a:rPr lang="ru-RU" b="1" i="1" dirty="0">
                <a:solidFill>
                  <a:srgbClr val="0000CC"/>
                </a:solidFill>
                <a:latin typeface="Times New Roman" panose="02020603050405020304" pitchFamily="18" charset="0"/>
              </a:rPr>
              <a:t>«</a:t>
            </a:r>
            <a:r>
              <a:rPr lang="ru-RU" b="1" i="1" dirty="0">
                <a:solidFill>
                  <a:srgbClr val="C00000"/>
                </a:solidFill>
                <a:latin typeface="Times New Roman" panose="02020603050405020304" pitchFamily="18" charset="0"/>
              </a:rPr>
              <a:t>«Деятельность ГКЦ на Таврической земле: перспективы дальнейшего взаимодействия»</a:t>
            </a:r>
            <a:r>
              <a:rPr lang="ru-RU" sz="1800" i="1" dirty="0">
                <a:solidFill>
                  <a:srgbClr val="000099"/>
                </a:solidFill>
                <a:effectLst/>
                <a:latin typeface="Times New Roman" panose="02020603050405020304" pitchFamily="18" charset="0"/>
                <a:ea typeface="Times New Roman" panose="02020603050405020304" pitchFamily="18" charset="0"/>
              </a:rPr>
              <a:t>».</a:t>
            </a:r>
            <a:endParaRPr lang="el-GR" sz="1100" dirty="0">
              <a:effectLst/>
              <a:latin typeface="Times New Roman" panose="02020603050405020304" pitchFamily="18" charset="0"/>
              <a:ea typeface="Times New Roman" panose="02020603050405020304" pitchFamily="18" charset="0"/>
            </a:endParaRPr>
          </a:p>
        </p:txBody>
      </p:sp>
      <p:pic>
        <p:nvPicPr>
          <p:cNvPr id="2" name="Рисунок 1">
            <a:extLst>
              <a:ext uri="{FF2B5EF4-FFF2-40B4-BE49-F238E27FC236}">
                <a16:creationId xmlns:a16="http://schemas.microsoft.com/office/drawing/2014/main" id="{FF2299D9-061A-C5EF-49AC-A5D04D9814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175" y="2152306"/>
            <a:ext cx="5560726" cy="3128121"/>
          </a:xfrm>
          <a:prstGeom prst="rect">
            <a:avLst/>
          </a:prstGeom>
        </p:spPr>
      </p:pic>
      <p:pic>
        <p:nvPicPr>
          <p:cNvPr id="4" name="Рисунок 3">
            <a:extLst>
              <a:ext uri="{FF2B5EF4-FFF2-40B4-BE49-F238E27FC236}">
                <a16:creationId xmlns:a16="http://schemas.microsoft.com/office/drawing/2014/main" id="{1BA5EEE9-2470-EAC0-4A51-C74912BBE4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6900" y="2152306"/>
            <a:ext cx="5563241" cy="3128121"/>
          </a:xfrm>
          <a:prstGeom prst="rect">
            <a:avLst/>
          </a:prstGeom>
        </p:spPr>
      </p:pic>
    </p:spTree>
    <p:extLst>
      <p:ext uri="{BB962C8B-B14F-4D97-AF65-F5344CB8AC3E}">
        <p14:creationId xmlns:p14="http://schemas.microsoft.com/office/powerpoint/2010/main" val="1434065587"/>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743A4-3A92-CDC7-78FD-0D1F4C769DD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B0EA9C-5F21-3F20-9578-634250041810}"/>
              </a:ext>
            </a:extLst>
          </p:cNvPr>
          <p:cNvSpPr txBox="1"/>
          <p:nvPr/>
        </p:nvSpPr>
        <p:spPr>
          <a:xfrm>
            <a:off x="945222" y="226031"/>
            <a:ext cx="9996756" cy="2048894"/>
          </a:xfrm>
          <a:prstGeom prst="rect">
            <a:avLst/>
          </a:prstGeom>
          <a:noFill/>
        </p:spPr>
        <p:txBody>
          <a:bodyPr wrap="square">
            <a:spAutoFit/>
          </a:bodyPr>
          <a:lstStyle/>
          <a:p>
            <a:pPr algn="just">
              <a:lnSpc>
                <a:spcPct val="115000"/>
              </a:lnSpc>
            </a:pPr>
            <a:r>
              <a:rPr lang="el-GR" b="1" dirty="0">
                <a:solidFill>
                  <a:srgbClr val="C00000"/>
                </a:solidFill>
                <a:latin typeface="Times New Roman" panose="02020603050405020304" pitchFamily="18" charset="0"/>
                <a:ea typeface="Times New Roman" panose="02020603050405020304" pitchFamily="18" charset="0"/>
              </a:rPr>
              <a:t>3</a:t>
            </a:r>
            <a:r>
              <a:rPr lang="el-GR" sz="1800" b="1" dirty="0">
                <a:solidFill>
                  <a:srgbClr val="C00000"/>
                </a:solidFill>
                <a:effectLst/>
                <a:latin typeface="Times New Roman" panose="02020603050405020304" pitchFamily="18" charset="0"/>
                <a:ea typeface="Times New Roman" panose="02020603050405020304" pitchFamily="18" charset="0"/>
              </a:rPr>
              <a:t> Ιουνίου 202</a:t>
            </a:r>
            <a:r>
              <a:rPr lang="el-GR" b="1" dirty="0">
                <a:solidFill>
                  <a:srgbClr val="C00000"/>
                </a:solidFill>
                <a:latin typeface="Times New Roman" panose="02020603050405020304" pitchFamily="18" charset="0"/>
                <a:ea typeface="Times New Roman" panose="02020603050405020304" pitchFamily="18" charset="0"/>
              </a:rPr>
              <a:t>4</a:t>
            </a:r>
            <a:r>
              <a:rPr lang="el-GR" sz="1800" b="1" dirty="0">
                <a:solidFill>
                  <a:srgbClr val="C00000"/>
                </a:solidFill>
                <a:effectLst/>
                <a:latin typeface="Times New Roman" panose="02020603050405020304" pitchFamily="18" charset="0"/>
                <a:ea typeface="Times New Roman" panose="02020603050405020304" pitchFamily="18" charset="0"/>
              </a:rPr>
              <a:t>.</a:t>
            </a:r>
            <a:r>
              <a:rPr lang="el-GR" sz="1800" dirty="0">
                <a:solidFill>
                  <a:srgbClr val="C00000"/>
                </a:solidFill>
                <a:effectLst/>
                <a:latin typeface="Times New Roman" panose="02020603050405020304" pitchFamily="18" charset="0"/>
                <a:ea typeface="Times New Roman" panose="02020603050405020304" pitchFamily="18" charset="0"/>
              </a:rPr>
              <a:t> 26</a:t>
            </a:r>
            <a:r>
              <a:rPr lang="el-GR" sz="1800" baseline="30000" dirty="0">
                <a:solidFill>
                  <a:srgbClr val="C00000"/>
                </a:solidFill>
                <a:effectLst/>
                <a:latin typeface="Times New Roman" panose="02020603050405020304" pitchFamily="18" charset="0"/>
                <a:ea typeface="Times New Roman" panose="02020603050405020304" pitchFamily="18" charset="0"/>
              </a:rPr>
              <a:t>ο </a:t>
            </a:r>
            <a:r>
              <a:rPr lang="el-GR" sz="1800" dirty="0">
                <a:solidFill>
                  <a:srgbClr val="C00000"/>
                </a:solidFill>
                <a:effectLst/>
                <a:latin typeface="Times New Roman" panose="02020603050405020304" pitchFamily="18" charset="0"/>
                <a:ea typeface="Times New Roman" panose="02020603050405020304" pitchFamily="18" charset="0"/>
              </a:rPr>
              <a:t>Διεθνές Φεστιβάλ Τέχνης &amp; Αρχαίου Δράματος «Αγώνες Βοσπόρου»</a:t>
            </a:r>
            <a:r>
              <a:rPr lang="el-GR" sz="1800" dirty="0">
                <a:solidFill>
                  <a:srgbClr val="000099"/>
                </a:solidFill>
                <a:effectLst/>
                <a:latin typeface="Times New Roman" panose="02020603050405020304" pitchFamily="18" charset="0"/>
                <a:ea typeface="Times New Roman" panose="02020603050405020304" pitchFamily="18" charset="0"/>
              </a:rPr>
              <a:t>. Συμμετοχή η δ/</a:t>
            </a:r>
            <a:r>
              <a:rPr lang="el-GR" sz="1800" dirty="0" err="1">
                <a:solidFill>
                  <a:srgbClr val="000099"/>
                </a:solidFill>
                <a:effectLst/>
                <a:latin typeface="Times New Roman" panose="02020603050405020304" pitchFamily="18" charset="0"/>
                <a:ea typeface="Times New Roman" panose="02020603050405020304" pitchFamily="18" charset="0"/>
              </a:rPr>
              <a:t>ντριας</a:t>
            </a:r>
            <a:r>
              <a:rPr lang="el-GR" sz="1800" dirty="0">
                <a:solidFill>
                  <a:srgbClr val="000099"/>
                </a:solidFill>
                <a:effectLst/>
                <a:latin typeface="Times New Roman" panose="02020603050405020304" pitchFamily="18" charset="0"/>
                <a:ea typeface="Times New Roman" panose="02020603050405020304" pitchFamily="18" charset="0"/>
              </a:rPr>
              <a:t> του Κέντρου Ελληνικού Πολιτισμού – Κ.Ε.Π., διδάκτορος ιστορίας, ηθοποιού </a:t>
            </a:r>
            <a:r>
              <a:rPr lang="el-GR" sz="1800" b="1" dirty="0">
                <a:solidFill>
                  <a:srgbClr val="000099"/>
                </a:solidFill>
                <a:effectLst/>
                <a:latin typeface="Times New Roman" panose="02020603050405020304" pitchFamily="18" charset="0"/>
                <a:ea typeface="Times New Roman" panose="02020603050405020304" pitchFamily="18" charset="0"/>
              </a:rPr>
              <a:t>Δώρας </a:t>
            </a:r>
            <a:r>
              <a:rPr lang="el-GR" sz="1800" b="1" dirty="0" err="1">
                <a:solidFill>
                  <a:srgbClr val="000099"/>
                </a:solidFill>
                <a:effectLst/>
                <a:latin typeface="Times New Roman" panose="02020603050405020304" pitchFamily="18" charset="0"/>
                <a:ea typeface="Times New Roman" panose="02020603050405020304" pitchFamily="18" charset="0"/>
              </a:rPr>
              <a:t>Γιαννίτση</a:t>
            </a:r>
            <a:r>
              <a:rPr lang="el-GR" sz="1800" dirty="0">
                <a:solidFill>
                  <a:srgbClr val="000099"/>
                </a:solidFill>
                <a:effectLst/>
                <a:latin typeface="Times New Roman" panose="02020603050405020304" pitchFamily="18" charset="0"/>
                <a:ea typeface="Times New Roman" panose="02020603050405020304" pitchFamily="18" charset="0"/>
              </a:rPr>
              <a:t> στο Διεθνές Επιστημονικό Συνέδριο </a:t>
            </a:r>
            <a:r>
              <a:rPr lang="el-GR" sz="1800" dirty="0">
                <a:effectLst/>
                <a:latin typeface="Times New Roman" panose="02020603050405020304" pitchFamily="18" charset="0"/>
                <a:ea typeface="Times New Roman" panose="02020603050405020304" pitchFamily="18" charset="0"/>
              </a:rPr>
              <a:t>«</a:t>
            </a:r>
            <a:r>
              <a:rPr lang="el-GR" sz="2000" b="1" dirty="0">
                <a:solidFill>
                  <a:srgbClr val="C00000"/>
                </a:solidFill>
                <a:effectLst/>
                <a:latin typeface="Times New Roman" panose="02020603050405020304" pitchFamily="18" charset="0"/>
                <a:ea typeface="Times New Roman" panose="02020603050405020304" pitchFamily="18" charset="0"/>
              </a:rPr>
              <a:t>Η ιστορική και πολιτιστική κληρονομιά των αρχαίων πόλεων.»</a:t>
            </a:r>
            <a:r>
              <a:rPr lang="el-GR" sz="1800" dirty="0">
                <a:effectLst/>
                <a:latin typeface="Times New Roman" panose="02020603050405020304" pitchFamily="18" charset="0"/>
                <a:ea typeface="Times New Roman" panose="02020603050405020304" pitchFamily="18" charset="0"/>
              </a:rPr>
              <a:t> </a:t>
            </a:r>
            <a:r>
              <a:rPr lang="el-GR" sz="1800" dirty="0">
                <a:solidFill>
                  <a:srgbClr val="000099"/>
                </a:solidFill>
                <a:effectLst/>
                <a:latin typeface="Times New Roman" panose="02020603050405020304" pitchFamily="18" charset="0"/>
                <a:ea typeface="Times New Roman" panose="02020603050405020304" pitchFamily="18" charset="0"/>
              </a:rPr>
              <a:t>με ανακοίνωση με τίτλο</a:t>
            </a:r>
            <a:r>
              <a:rPr lang="el-GR" sz="1800" dirty="0">
                <a:effectLst/>
                <a:latin typeface="Times New Roman" panose="02020603050405020304" pitchFamily="18" charset="0"/>
                <a:ea typeface="Times New Roman" panose="02020603050405020304" pitchFamily="18" charset="0"/>
              </a:rPr>
              <a:t> </a:t>
            </a:r>
            <a:r>
              <a:rPr lang="el-GR" sz="1800" b="1" i="1" dirty="0">
                <a:solidFill>
                  <a:srgbClr val="3333FF"/>
                </a:solidFill>
                <a:effectLst/>
                <a:latin typeface="Times New Roman" panose="02020603050405020304" pitchFamily="18" charset="0"/>
                <a:ea typeface="Times New Roman" panose="02020603050405020304" pitchFamily="18" charset="0"/>
              </a:rPr>
              <a:t>«</a:t>
            </a:r>
            <a:r>
              <a:rPr lang="el-GR" b="1" i="1" dirty="0">
                <a:solidFill>
                  <a:srgbClr val="C00000"/>
                </a:solidFill>
                <a:latin typeface="Times New Roman" panose="02020603050405020304" pitchFamily="18" charset="0"/>
              </a:rPr>
              <a:t>Η δράση του Κέντρου Ελληνικού Πολιτισμού – Κ.Ε.Π. στη Γη της Ταυρίδας γη και οι προοπτικές περαιτέρω σύμπραξης. </a:t>
            </a:r>
            <a:r>
              <a:rPr lang="el-GR" sz="1800" b="1" i="1" dirty="0">
                <a:solidFill>
                  <a:srgbClr val="C00000"/>
                </a:solidFill>
                <a:effectLst/>
                <a:latin typeface="Times New Roman" panose="02020603050405020304" pitchFamily="18" charset="0"/>
                <a:ea typeface="Times New Roman" panose="02020603050405020304" pitchFamily="18" charset="0"/>
              </a:rPr>
              <a:t>Οι Έλληνες της Ταυρίδας. Ιστορική-πνευματική-πολιτισμική κοινότητα</a:t>
            </a:r>
            <a:r>
              <a:rPr lang="el-GR" sz="1800" b="1" i="1" dirty="0">
                <a:solidFill>
                  <a:srgbClr val="3333FF"/>
                </a:solidFill>
                <a:effectLst/>
                <a:latin typeface="Times New Roman" panose="02020603050405020304" pitchFamily="18" charset="0"/>
                <a:ea typeface="Times New Roman" panose="02020603050405020304" pitchFamily="18" charset="0"/>
              </a:rPr>
              <a:t>».</a:t>
            </a:r>
            <a:endParaRPr lang="el-GR" sz="1100" dirty="0">
              <a:effectLst/>
              <a:latin typeface="Times New Roman" panose="02020603050405020304" pitchFamily="18" charset="0"/>
              <a:ea typeface="Times New Roman" panose="02020603050405020304" pitchFamily="18" charset="0"/>
            </a:endParaRPr>
          </a:p>
        </p:txBody>
      </p:sp>
      <p:pic>
        <p:nvPicPr>
          <p:cNvPr id="4" name="Рисунок 3">
            <a:extLst>
              <a:ext uri="{FF2B5EF4-FFF2-40B4-BE49-F238E27FC236}">
                <a16:creationId xmlns:a16="http://schemas.microsoft.com/office/drawing/2014/main" id="{CA56BFC6-5E95-851E-1410-47B383D7B0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5222" y="3165857"/>
            <a:ext cx="5560726" cy="3128121"/>
          </a:xfrm>
          <a:prstGeom prst="rect">
            <a:avLst/>
          </a:prstGeom>
        </p:spPr>
      </p:pic>
      <p:pic>
        <p:nvPicPr>
          <p:cNvPr id="5" name="Рисунок 4">
            <a:extLst>
              <a:ext uri="{FF2B5EF4-FFF2-40B4-BE49-F238E27FC236}">
                <a16:creationId xmlns:a16="http://schemas.microsoft.com/office/drawing/2014/main" id="{2ED84995-A59F-B322-7B45-A3E6F06A2E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2664" y="3165857"/>
            <a:ext cx="5563241" cy="3128121"/>
          </a:xfrm>
          <a:prstGeom prst="rect">
            <a:avLst/>
          </a:prstGeom>
        </p:spPr>
      </p:pic>
    </p:spTree>
    <p:extLst>
      <p:ext uri="{BB962C8B-B14F-4D97-AF65-F5344CB8AC3E}">
        <p14:creationId xmlns:p14="http://schemas.microsoft.com/office/powerpoint/2010/main" val="205425309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08122" y="524885"/>
            <a:ext cx="10383292" cy="461665"/>
          </a:xfrm>
          <a:prstGeom prst="rect">
            <a:avLst/>
          </a:prstGeom>
        </p:spPr>
        <p:txBody>
          <a:bodyPr wrap="none">
            <a:spAutoFit/>
          </a:bodyPr>
          <a:lstStyle/>
          <a:p>
            <a:pPr algn="ctr"/>
            <a:r>
              <a:rPr lang="ru-RU" sz="2400" b="1" dirty="0">
                <a:solidFill>
                  <a:srgbClr val="B01C3C"/>
                </a:solidFill>
                <a:effectLst/>
                <a:latin typeface="Times New Roman" panose="02020603050405020304" pitchFamily="18" charset="0"/>
                <a:ea typeface="Times New Roman" panose="02020603050405020304" pitchFamily="18" charset="0"/>
              </a:rPr>
              <a:t>СМИ о взаимодействии ГКЦ с ТАВРИДОЙ </a:t>
            </a:r>
            <a:r>
              <a:rPr lang="el-GR" sz="2400" b="1" dirty="0">
                <a:solidFill>
                  <a:srgbClr val="B01C3C"/>
                </a:solidFill>
                <a:effectLst/>
                <a:latin typeface="Times New Roman" panose="02020603050405020304" pitchFamily="18" charset="0"/>
                <a:ea typeface="Times New Roman" panose="02020603050405020304" pitchFamily="18" charset="0"/>
              </a:rPr>
              <a:t>/ ΜΜΕ – Κ.Ε.Π. και ΤΑΥΡΙΔΑ</a:t>
            </a:r>
            <a:endParaRPr lang="ru-RU"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795647" y="1107328"/>
            <a:ext cx="11194320" cy="2554545"/>
          </a:xfrm>
          <a:prstGeom prst="rect">
            <a:avLst/>
          </a:prstGeom>
        </p:spPr>
        <p:txBody>
          <a:bodyPr wrap="square">
            <a:spAutoFit/>
          </a:bodyPr>
          <a:lstStyle/>
          <a:p>
            <a:pPr marL="342900" lvl="0" indent="-342900" algn="just">
              <a:buFont typeface="Symbol" panose="05050102010706020507" pitchFamily="18" charset="2"/>
              <a:buChar char=""/>
            </a:pPr>
            <a:r>
              <a:rPr lang="ru-RU" sz="2000" dirty="0">
                <a:solidFill>
                  <a:srgbClr val="002060"/>
                </a:solidFill>
                <a:effectLst/>
                <a:latin typeface="Times New Roman" panose="02020603050405020304" pitchFamily="18" charset="0"/>
                <a:ea typeface="Times New Roman" panose="02020603050405020304" pitchFamily="18" charset="0"/>
              </a:rPr>
              <a:t>Передача на Крымском телевидении о ГКЦ прилагается ссылка на передачу о Греческом культурном центре (ГКЦ) программы "</a:t>
            </a:r>
            <a:r>
              <a:rPr lang="ru-RU" sz="2000" dirty="0" err="1">
                <a:solidFill>
                  <a:srgbClr val="002060"/>
                </a:solidFill>
                <a:effectLst/>
                <a:latin typeface="Times New Roman" panose="02020603050405020304" pitchFamily="18" charset="0"/>
                <a:ea typeface="Times New Roman" panose="02020603050405020304" pitchFamily="18" charset="0"/>
              </a:rPr>
              <a:t>Элпида</a:t>
            </a:r>
            <a:r>
              <a:rPr lang="ru-RU" sz="2000" dirty="0">
                <a:solidFill>
                  <a:srgbClr val="002060"/>
                </a:solidFill>
                <a:effectLst/>
                <a:latin typeface="Times New Roman" panose="02020603050405020304" pitchFamily="18" charset="0"/>
                <a:ea typeface="Times New Roman" panose="02020603050405020304" pitchFamily="18" charset="0"/>
              </a:rPr>
              <a:t>" Крымского телевидения. Телеведущая, наша соотечественница Мария </a:t>
            </a:r>
            <a:r>
              <a:rPr lang="ru-RU" sz="2000" dirty="0" err="1">
                <a:solidFill>
                  <a:srgbClr val="002060"/>
                </a:solidFill>
                <a:effectLst/>
                <a:latin typeface="Times New Roman" panose="02020603050405020304" pitchFamily="18" charset="0"/>
                <a:ea typeface="Times New Roman" panose="02020603050405020304" pitchFamily="18" charset="0"/>
              </a:rPr>
              <a:t>Лазариди</a:t>
            </a:r>
            <a:r>
              <a:rPr lang="ru-RU" sz="2000" dirty="0">
                <a:solidFill>
                  <a:srgbClr val="002060"/>
                </a:solidFill>
                <a:effectLst/>
                <a:latin typeface="Times New Roman" panose="02020603050405020304" pitchFamily="18" charset="0"/>
                <a:ea typeface="Times New Roman" panose="02020603050405020304" pitchFamily="18" charset="0"/>
              </a:rPr>
              <a:t> приезжала в Москву в январе 2015 для проведения съемок о греческой диаспоре в Москве. https://youtu.be/DGEK7A2SlOU</a:t>
            </a:r>
          </a:p>
          <a:p>
            <a:pPr marL="342900" lvl="0" indent="-342900" algn="just">
              <a:buFont typeface="Symbol" panose="05050102010706020507" pitchFamily="18" charset="2"/>
              <a:buChar char=""/>
            </a:pPr>
            <a:r>
              <a:rPr lang="ru-RU" sz="2000" dirty="0">
                <a:solidFill>
                  <a:srgbClr val="002060"/>
                </a:solidFill>
                <a:effectLst/>
                <a:latin typeface="Times New Roman" panose="02020603050405020304" pitchFamily="18" charset="0"/>
                <a:ea typeface="Times New Roman" panose="02020603050405020304" pitchFamily="18" charset="0"/>
              </a:rPr>
              <a:t>ТРК "Крым" </a:t>
            </a:r>
            <a:br>
              <a:rPr lang="ru-RU" sz="2000" dirty="0">
                <a:solidFill>
                  <a:srgbClr val="002060"/>
                </a:solidFill>
                <a:effectLst/>
                <a:latin typeface="Times New Roman" panose="02020603050405020304" pitchFamily="18" charset="0"/>
                <a:ea typeface="Times New Roman" panose="02020603050405020304" pitchFamily="18" charset="0"/>
              </a:rPr>
            </a:br>
            <a:r>
              <a:rPr lang="ru-RU" sz="2000" dirty="0">
                <a:solidFill>
                  <a:srgbClr val="002060"/>
                </a:solidFill>
                <a:effectLst/>
                <a:latin typeface="Times New Roman" panose="02020603050405020304" pitchFamily="18" charset="0"/>
                <a:ea typeface="Times New Roman" panose="02020603050405020304" pitchFamily="18" charset="0"/>
              </a:rPr>
              <a:t>http://1tvcrimea.ru/programs/razvlekatelnyie/lik/5.07.2015.html  с материалами о показе в июне 2015г. нашего спектакля «АНТИГОНА» по Софоклу на Крымской земле, в античном Пантикапее, в российском городе Керчь. </a:t>
            </a:r>
          </a:p>
        </p:txBody>
      </p:sp>
      <p:sp>
        <p:nvSpPr>
          <p:cNvPr id="4" name="Прямоугольник 3"/>
          <p:cNvSpPr/>
          <p:nvPr/>
        </p:nvSpPr>
        <p:spPr>
          <a:xfrm>
            <a:off x="938151" y="3905762"/>
            <a:ext cx="10687791" cy="1015663"/>
          </a:xfrm>
          <a:prstGeom prst="rect">
            <a:avLst/>
          </a:prstGeom>
        </p:spPr>
        <p:txBody>
          <a:bodyPr wrap="square">
            <a:spAutoFit/>
          </a:bodyPr>
          <a:lstStyle/>
          <a:p>
            <a:pPr marL="342900" lvl="0" indent="-342900" algn="just">
              <a:spcAft>
                <a:spcPts val="0"/>
              </a:spcAft>
              <a:buFont typeface="Wingdings" panose="05000000000000000000" pitchFamily="2" charset="2"/>
              <a:buChar char=""/>
            </a:pPr>
            <a:r>
              <a:rPr lang="ru-RU" sz="2000" dirty="0">
                <a:solidFill>
                  <a:srgbClr val="002060"/>
                </a:solidFill>
                <a:effectLst/>
                <a:latin typeface="Times New Roman" panose="02020603050405020304" pitchFamily="18" charset="0"/>
                <a:ea typeface="Times New Roman" panose="02020603050405020304" pitchFamily="18" charset="0"/>
              </a:rPr>
              <a:t>Участие директора ГКЦ Теодоры </a:t>
            </a:r>
            <a:r>
              <a:rPr lang="ru-RU" sz="2000" dirty="0" err="1">
                <a:solidFill>
                  <a:srgbClr val="002060"/>
                </a:solidFill>
                <a:effectLst/>
                <a:latin typeface="Times New Roman" panose="02020603050405020304" pitchFamily="18" charset="0"/>
                <a:ea typeface="Times New Roman" panose="02020603050405020304" pitchFamily="18" charset="0"/>
              </a:rPr>
              <a:t>Янници</a:t>
            </a:r>
            <a:r>
              <a:rPr lang="ru-RU" sz="2000" dirty="0">
                <a:solidFill>
                  <a:srgbClr val="002060"/>
                </a:solidFill>
                <a:effectLst/>
                <a:latin typeface="Times New Roman" panose="02020603050405020304" pitchFamily="18" charset="0"/>
                <a:ea typeface="Times New Roman" panose="02020603050405020304" pitchFamily="18" charset="0"/>
              </a:rPr>
              <a:t> на специальном выпуске «Геноцид – право на память» программы «</a:t>
            </a:r>
            <a:r>
              <a:rPr lang="ru-RU" sz="2000" dirty="0" err="1">
                <a:solidFill>
                  <a:srgbClr val="002060"/>
                </a:solidFill>
                <a:effectLst/>
                <a:latin typeface="Times New Roman" panose="02020603050405020304" pitchFamily="18" charset="0"/>
                <a:ea typeface="Times New Roman" panose="02020603050405020304" pitchFamily="18" charset="0"/>
              </a:rPr>
              <a:t>Эльпида</a:t>
            </a:r>
            <a:r>
              <a:rPr lang="ru-RU" sz="2000" dirty="0">
                <a:solidFill>
                  <a:srgbClr val="002060"/>
                </a:solidFill>
                <a:effectLst/>
                <a:latin typeface="Times New Roman" panose="02020603050405020304" pitchFamily="18" charset="0"/>
                <a:ea typeface="Times New Roman" panose="02020603050405020304" pitchFamily="18" charset="0"/>
              </a:rPr>
              <a:t>» Первого Крымского Телеканала. Дата показа –воскресенье 14 февраля 2016г.</a:t>
            </a:r>
          </a:p>
        </p:txBody>
      </p:sp>
      <p:pic>
        <p:nvPicPr>
          <p:cNvPr id="5" name="Рисунок 4" descr="Право на Память 14"/>
          <p:cNvPicPr/>
          <p:nvPr/>
        </p:nvPicPr>
        <p:blipFill>
          <a:blip r:embed="rId2">
            <a:extLst>
              <a:ext uri="{28A0092B-C50C-407E-A947-70E740481C1C}">
                <a14:useLocalDpi xmlns:a14="http://schemas.microsoft.com/office/drawing/2010/main" val="0"/>
              </a:ext>
            </a:extLst>
          </a:blip>
          <a:srcRect/>
          <a:stretch>
            <a:fillRect/>
          </a:stretch>
        </p:blipFill>
        <p:spPr bwMode="auto">
          <a:xfrm>
            <a:off x="4129720" y="4773881"/>
            <a:ext cx="3565489" cy="1979606"/>
          </a:xfrm>
          <a:prstGeom prst="rect">
            <a:avLst/>
          </a:prstGeom>
          <a:noFill/>
          <a:ln>
            <a:noFill/>
          </a:ln>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9773" y="5883245"/>
            <a:ext cx="2120194" cy="796120"/>
          </a:xfrm>
          <a:prstGeom prst="rect">
            <a:avLst/>
          </a:prstGeom>
        </p:spPr>
      </p:pic>
    </p:spTree>
    <p:extLst>
      <p:ext uri="{BB962C8B-B14F-4D97-AF65-F5344CB8AC3E}">
        <p14:creationId xmlns:p14="http://schemas.microsoft.com/office/powerpoint/2010/main" val="140059811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70462" y="347032"/>
            <a:ext cx="9884230" cy="1323439"/>
          </a:xfrm>
          <a:prstGeom prst="rect">
            <a:avLst/>
          </a:prstGeom>
        </p:spPr>
        <p:txBody>
          <a:bodyPr wrap="square">
            <a:spAutoFit/>
          </a:bodyPr>
          <a:lstStyle/>
          <a:p>
            <a:pPr marL="342900" lvl="0" indent="-342900">
              <a:spcAft>
                <a:spcPts val="0"/>
              </a:spcAft>
              <a:buFont typeface="Wingdings" panose="05000000000000000000" pitchFamily="2" charset="2"/>
              <a:buChar char=""/>
            </a:pPr>
            <a:r>
              <a:rPr lang="ru-RU" sz="2000" dirty="0">
                <a:solidFill>
                  <a:srgbClr val="002060"/>
                </a:solidFill>
                <a:effectLst/>
                <a:latin typeface="Times New Roman" panose="02020603050405020304" pitchFamily="18" charset="0"/>
                <a:ea typeface="Times New Roman" panose="02020603050405020304" pitchFamily="18" charset="0"/>
              </a:rPr>
              <a:t>Участие директора ГКЦ Теодоры </a:t>
            </a:r>
            <a:r>
              <a:rPr lang="ru-RU" sz="2000" dirty="0" err="1">
                <a:solidFill>
                  <a:srgbClr val="002060"/>
                </a:solidFill>
                <a:effectLst/>
                <a:latin typeface="Times New Roman" panose="02020603050405020304" pitchFamily="18" charset="0"/>
                <a:ea typeface="Times New Roman" panose="02020603050405020304" pitchFamily="18" charset="0"/>
              </a:rPr>
              <a:t>Янници</a:t>
            </a:r>
            <a:r>
              <a:rPr lang="ru-RU" sz="2000" dirty="0">
                <a:solidFill>
                  <a:srgbClr val="002060"/>
                </a:solidFill>
                <a:effectLst/>
                <a:latin typeface="Times New Roman" panose="02020603050405020304" pitchFamily="18" charset="0"/>
                <a:ea typeface="Times New Roman" panose="02020603050405020304" pitchFamily="18" charset="0"/>
              </a:rPr>
              <a:t> и греческого режиссера </a:t>
            </a:r>
            <a:r>
              <a:rPr lang="ru-RU" sz="2000" dirty="0" err="1">
                <a:solidFill>
                  <a:srgbClr val="002060"/>
                </a:solidFill>
                <a:effectLst/>
                <a:latin typeface="Times New Roman" panose="02020603050405020304" pitchFamily="18" charset="0"/>
                <a:ea typeface="Times New Roman" panose="02020603050405020304" pitchFamily="18" charset="0"/>
              </a:rPr>
              <a:t>Ангелоса</a:t>
            </a:r>
            <a:r>
              <a:rPr lang="ru-RU" sz="2000" dirty="0">
                <a:solidFill>
                  <a:srgbClr val="002060"/>
                </a:solidFill>
                <a:effectLst/>
                <a:latin typeface="Times New Roman" panose="02020603050405020304" pitchFamily="18" charset="0"/>
                <a:ea typeface="Times New Roman" panose="02020603050405020304" pitchFamily="18" charset="0"/>
              </a:rPr>
              <a:t> </a:t>
            </a:r>
            <a:r>
              <a:rPr lang="ru-RU" sz="2000" dirty="0" err="1">
                <a:solidFill>
                  <a:srgbClr val="002060"/>
                </a:solidFill>
                <a:effectLst/>
                <a:latin typeface="Times New Roman" panose="02020603050405020304" pitchFamily="18" charset="0"/>
                <a:ea typeface="Times New Roman" panose="02020603050405020304" pitchFamily="18" charset="0"/>
              </a:rPr>
              <a:t>Сидератоса</a:t>
            </a:r>
            <a:r>
              <a:rPr lang="ru-RU" sz="2000" dirty="0">
                <a:solidFill>
                  <a:srgbClr val="002060"/>
                </a:solidFill>
                <a:effectLst/>
                <a:latin typeface="Times New Roman" panose="02020603050405020304" pitchFamily="18" charset="0"/>
                <a:ea typeface="Times New Roman" panose="02020603050405020304" pitchFamily="18" charset="0"/>
              </a:rPr>
              <a:t> в специальном выпуске, посвященном деятельности Греческого культурного Центра и постановки трагедии «</a:t>
            </a:r>
            <a:r>
              <a:rPr lang="ru-RU" sz="2000" dirty="0" err="1">
                <a:solidFill>
                  <a:srgbClr val="002060"/>
                </a:solidFill>
                <a:effectLst/>
                <a:latin typeface="Times New Roman" panose="02020603050405020304" pitchFamily="18" charset="0"/>
                <a:ea typeface="Times New Roman" panose="02020603050405020304" pitchFamily="18" charset="0"/>
              </a:rPr>
              <a:t>Троянки</a:t>
            </a:r>
            <a:r>
              <a:rPr lang="ru-RU" sz="2000" dirty="0">
                <a:solidFill>
                  <a:srgbClr val="002060"/>
                </a:solidFill>
                <a:effectLst/>
                <a:latin typeface="Times New Roman" panose="02020603050405020304" pitchFamily="18" charset="0"/>
                <a:ea typeface="Times New Roman" panose="02020603050405020304" pitchFamily="18" charset="0"/>
              </a:rPr>
              <a:t>» Еврипида телепрограммы «</a:t>
            </a:r>
            <a:r>
              <a:rPr lang="ru-RU" sz="2000" dirty="0" err="1">
                <a:solidFill>
                  <a:srgbClr val="002060"/>
                </a:solidFill>
                <a:effectLst/>
                <a:latin typeface="Times New Roman" panose="02020603050405020304" pitchFamily="18" charset="0"/>
                <a:ea typeface="Times New Roman" panose="02020603050405020304" pitchFamily="18" charset="0"/>
              </a:rPr>
              <a:t>Эльпида</a:t>
            </a:r>
            <a:r>
              <a:rPr lang="ru-RU" sz="2000" dirty="0">
                <a:solidFill>
                  <a:srgbClr val="002060"/>
                </a:solidFill>
                <a:effectLst/>
                <a:latin typeface="Times New Roman" panose="02020603050405020304" pitchFamily="18" charset="0"/>
                <a:ea typeface="Times New Roman" panose="02020603050405020304" pitchFamily="18" charset="0"/>
              </a:rPr>
              <a:t>» Первого Крымского </a:t>
            </a:r>
            <a:r>
              <a:rPr lang="ru-RU" sz="2000" dirty="0" err="1">
                <a:solidFill>
                  <a:srgbClr val="002060"/>
                </a:solidFill>
                <a:effectLst/>
                <a:latin typeface="Times New Roman" panose="02020603050405020304" pitchFamily="18" charset="0"/>
                <a:ea typeface="Times New Roman" panose="02020603050405020304" pitchFamily="18" charset="0"/>
              </a:rPr>
              <a:t>Телеканала.Дата</a:t>
            </a:r>
            <a:r>
              <a:rPr lang="ru-RU" sz="2000" dirty="0">
                <a:solidFill>
                  <a:srgbClr val="002060"/>
                </a:solidFill>
                <a:effectLst/>
                <a:latin typeface="Times New Roman" panose="02020603050405020304" pitchFamily="18" charset="0"/>
                <a:ea typeface="Times New Roman" panose="02020603050405020304" pitchFamily="18" charset="0"/>
              </a:rPr>
              <a:t> показа – 25 февраля 2016г.</a:t>
            </a:r>
          </a:p>
        </p:txBody>
      </p:sp>
      <p:pic>
        <p:nvPicPr>
          <p:cNvPr id="3" name="Рисунок 2" descr="23"/>
          <p:cNvPicPr/>
          <p:nvPr/>
        </p:nvPicPr>
        <p:blipFill>
          <a:blip r:embed="rId2">
            <a:extLst>
              <a:ext uri="{28A0092B-C50C-407E-A947-70E740481C1C}">
                <a14:useLocalDpi xmlns:a14="http://schemas.microsoft.com/office/drawing/2010/main" val="0"/>
              </a:ext>
            </a:extLst>
          </a:blip>
          <a:srcRect/>
          <a:stretch>
            <a:fillRect/>
          </a:stretch>
        </p:blipFill>
        <p:spPr bwMode="auto">
          <a:xfrm>
            <a:off x="4287046" y="2046878"/>
            <a:ext cx="3360664" cy="2109486"/>
          </a:xfrm>
          <a:prstGeom prst="rect">
            <a:avLst/>
          </a:prstGeom>
          <a:noFill/>
          <a:ln>
            <a:noFill/>
          </a:ln>
        </p:spPr>
      </p:pic>
      <p:pic>
        <p:nvPicPr>
          <p:cNvPr id="4" name="Рисунок 3" descr="28"/>
          <p:cNvPicPr/>
          <p:nvPr/>
        </p:nvPicPr>
        <p:blipFill>
          <a:blip r:embed="rId3">
            <a:extLst>
              <a:ext uri="{28A0092B-C50C-407E-A947-70E740481C1C}">
                <a14:useLocalDpi xmlns:a14="http://schemas.microsoft.com/office/drawing/2010/main" val="0"/>
              </a:ext>
            </a:extLst>
          </a:blip>
          <a:srcRect/>
          <a:stretch>
            <a:fillRect/>
          </a:stretch>
        </p:blipFill>
        <p:spPr bwMode="auto">
          <a:xfrm>
            <a:off x="532752" y="2130005"/>
            <a:ext cx="3386105" cy="2026359"/>
          </a:xfrm>
          <a:prstGeom prst="rect">
            <a:avLst/>
          </a:prstGeom>
          <a:noFill/>
          <a:ln>
            <a:noFill/>
          </a:ln>
        </p:spPr>
      </p:pic>
      <p:sp>
        <p:nvSpPr>
          <p:cNvPr id="5" name="Прямоугольник 4"/>
          <p:cNvSpPr/>
          <p:nvPr/>
        </p:nvSpPr>
        <p:spPr>
          <a:xfrm>
            <a:off x="1504208" y="4800001"/>
            <a:ext cx="9919854" cy="1323439"/>
          </a:xfrm>
          <a:prstGeom prst="rect">
            <a:avLst/>
          </a:prstGeom>
        </p:spPr>
        <p:txBody>
          <a:bodyPr wrap="square">
            <a:spAutoFit/>
          </a:bodyPr>
          <a:lstStyle/>
          <a:p>
            <a:pPr marL="318770" algn="just">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Греческий режиссер планирует в середине марта представить </a:t>
            </a:r>
            <a:r>
              <a:rPr lang="ru-RU" sz="2000" dirty="0" err="1">
                <a:solidFill>
                  <a:srgbClr val="002060"/>
                </a:solidFill>
                <a:effectLst/>
                <a:latin typeface="Times New Roman" panose="02020603050405020304" pitchFamily="18" charset="0"/>
                <a:ea typeface="Times New Roman" panose="02020603050405020304" pitchFamily="18" charset="0"/>
              </a:rPr>
              <a:t>крымчанам</a:t>
            </a:r>
            <a:r>
              <a:rPr lang="ru-RU" sz="2000" dirty="0">
                <a:solidFill>
                  <a:srgbClr val="002060"/>
                </a:solidFill>
                <a:effectLst/>
                <a:latin typeface="Times New Roman" panose="02020603050405020304" pitchFamily="18" charset="0"/>
                <a:ea typeface="Times New Roman" panose="02020603050405020304" pitchFamily="18" charset="0"/>
              </a:rPr>
              <a:t> античную антивоенную пьесу, участие директора ГКЦ в постановке «</a:t>
            </a:r>
            <a:r>
              <a:rPr lang="ru-RU" sz="2000" dirty="0" err="1">
                <a:solidFill>
                  <a:srgbClr val="002060"/>
                </a:solidFill>
                <a:effectLst/>
                <a:latin typeface="Times New Roman" panose="02020603050405020304" pitchFamily="18" charset="0"/>
                <a:ea typeface="Times New Roman" panose="02020603050405020304" pitchFamily="18" charset="0"/>
              </a:rPr>
              <a:t>Троянки</a:t>
            </a:r>
            <a:r>
              <a:rPr lang="ru-RU" sz="2000" dirty="0">
                <a:solidFill>
                  <a:srgbClr val="002060"/>
                </a:solidFill>
                <a:effectLst/>
                <a:latin typeface="Times New Roman" panose="02020603050405020304" pitchFamily="18" charset="0"/>
                <a:ea typeface="Times New Roman" panose="02020603050405020304" pitchFamily="18" charset="0"/>
              </a:rPr>
              <a:t>». (январь 2017)</a:t>
            </a:r>
          </a:p>
          <a:p>
            <a:pPr marL="318770" algn="just">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http://muzteatr.net/grecheskij-rezhisser-planiruet-v-seredine-marta-predstavit-krymchanam-antichnuyu-antivoennuyu-pesu/</a:t>
            </a:r>
          </a:p>
        </p:txBody>
      </p:sp>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pic>
        <p:nvPicPr>
          <p:cNvPr id="1026" name="Picture 2" descr="Право на Память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5899" y="2132842"/>
            <a:ext cx="3585539" cy="2023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8926389"/>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3132" y="256446"/>
            <a:ext cx="11918867" cy="6740307"/>
          </a:xfrm>
          <a:prstGeom prst="rect">
            <a:avLst/>
          </a:prstGeom>
        </p:spPr>
        <p:txBody>
          <a:bodyPr wrap="square">
            <a:spAutoFit/>
          </a:bodyPr>
          <a:lstStyle/>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 Статья на Туристическом портале РК о премьере спектакля «</a:t>
            </a:r>
            <a:r>
              <a:rPr lang="ru-RU" b="1" dirty="0" err="1">
                <a:solidFill>
                  <a:srgbClr val="002060"/>
                </a:solidFill>
                <a:effectLst/>
                <a:latin typeface="Times New Roman" panose="02020603050405020304" pitchFamily="18" charset="0"/>
                <a:ea typeface="Times New Roman" panose="02020603050405020304" pitchFamily="18" charset="0"/>
              </a:rPr>
              <a:t>Троянки</a:t>
            </a:r>
            <a:r>
              <a:rPr lang="ru-RU" b="1" dirty="0">
                <a:solidFill>
                  <a:srgbClr val="002060"/>
                </a:solidFill>
                <a:effectLst/>
                <a:latin typeface="Times New Roman" panose="02020603050405020304" pitchFamily="18" charset="0"/>
                <a:ea typeface="Times New Roman" panose="02020603050405020304" pitchFamily="18" charset="0"/>
              </a:rPr>
              <a:t>» (март 2017г. )</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http://www.visitcrimea.guide/novosti/news/1884-premeru-spektaklya-troyanki-v-postanovke-grecheskogo-rezhissera-angelosa-sideratosa-gotovit-krymskij-muzykalnyj-teatr </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 Участие директора ГКЦ Теодоры </a:t>
            </a:r>
            <a:r>
              <a:rPr lang="ru-RU" b="1" dirty="0" err="1">
                <a:solidFill>
                  <a:srgbClr val="002060"/>
                </a:solidFill>
                <a:effectLst/>
                <a:latin typeface="Times New Roman" panose="02020603050405020304" pitchFamily="18" charset="0"/>
                <a:ea typeface="Times New Roman" panose="02020603050405020304" pitchFamily="18" charset="0"/>
              </a:rPr>
              <a:t>Янници</a:t>
            </a:r>
            <a:r>
              <a:rPr lang="ru-RU" b="1" dirty="0">
                <a:solidFill>
                  <a:srgbClr val="002060"/>
                </a:solidFill>
                <a:effectLst/>
                <a:latin typeface="Times New Roman" panose="02020603050405020304" pitchFamily="18" charset="0"/>
                <a:ea typeface="Times New Roman" panose="02020603050405020304" pitchFamily="18" charset="0"/>
              </a:rPr>
              <a:t> и греческого режиссера </a:t>
            </a:r>
            <a:r>
              <a:rPr lang="ru-RU" b="1" dirty="0" err="1">
                <a:solidFill>
                  <a:srgbClr val="002060"/>
                </a:solidFill>
                <a:effectLst/>
                <a:latin typeface="Times New Roman" panose="02020603050405020304" pitchFamily="18" charset="0"/>
                <a:ea typeface="Times New Roman" panose="02020603050405020304" pitchFamily="18" charset="0"/>
              </a:rPr>
              <a:t>Ангелоса</a:t>
            </a:r>
            <a:r>
              <a:rPr lang="ru-RU" b="1" dirty="0">
                <a:solidFill>
                  <a:srgbClr val="002060"/>
                </a:solidFill>
                <a:effectLst/>
                <a:latin typeface="Times New Roman" panose="02020603050405020304" pitchFamily="18" charset="0"/>
                <a:ea typeface="Times New Roman" panose="02020603050405020304" pitchFamily="18" charset="0"/>
              </a:rPr>
              <a:t> </a:t>
            </a:r>
            <a:r>
              <a:rPr lang="ru-RU" b="1" dirty="0" err="1">
                <a:solidFill>
                  <a:srgbClr val="002060"/>
                </a:solidFill>
                <a:effectLst/>
                <a:latin typeface="Times New Roman" panose="02020603050405020304" pitchFamily="18" charset="0"/>
                <a:ea typeface="Times New Roman" panose="02020603050405020304" pitchFamily="18" charset="0"/>
              </a:rPr>
              <a:t>Сидератоса</a:t>
            </a:r>
            <a:r>
              <a:rPr lang="ru-RU" b="1" dirty="0">
                <a:solidFill>
                  <a:srgbClr val="002060"/>
                </a:solidFill>
                <a:effectLst/>
                <a:latin typeface="Times New Roman" panose="02020603050405020304" pitchFamily="18" charset="0"/>
                <a:ea typeface="Times New Roman" panose="02020603050405020304" pitchFamily="18" charset="0"/>
              </a:rPr>
              <a:t> в Статье в газете "Московский комсомолец" (8.03.2017): В Симферополе готовятся к премьере "</a:t>
            </a:r>
            <a:r>
              <a:rPr lang="ru-RU" b="1" dirty="0" err="1">
                <a:solidFill>
                  <a:srgbClr val="002060"/>
                </a:solidFill>
                <a:effectLst/>
                <a:latin typeface="Times New Roman" panose="02020603050405020304" pitchFamily="18" charset="0"/>
                <a:ea typeface="Times New Roman" panose="02020603050405020304" pitchFamily="18" charset="0"/>
              </a:rPr>
              <a:t>Троянок</a:t>
            </a:r>
            <a:r>
              <a:rPr lang="ru-RU" b="1" dirty="0">
                <a:solidFill>
                  <a:srgbClr val="002060"/>
                </a:solidFill>
                <a:effectLst/>
                <a:latin typeface="Times New Roman" panose="02020603050405020304" pitchFamily="18" charset="0"/>
                <a:ea typeface="Times New Roman" panose="02020603050405020304" pitchFamily="18" charset="0"/>
              </a:rPr>
              <a:t>"</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http://crimea.mk.ru/articles/2017/03/09/v-simferopole-gotovyatsya-k-premere-troyanok.html  </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 Участие директора ГКЦ Теодоры </a:t>
            </a:r>
            <a:r>
              <a:rPr lang="ru-RU" b="1" dirty="0" err="1">
                <a:solidFill>
                  <a:srgbClr val="002060"/>
                </a:solidFill>
                <a:effectLst/>
                <a:latin typeface="Times New Roman" panose="02020603050405020304" pitchFamily="18" charset="0"/>
                <a:ea typeface="Times New Roman" panose="02020603050405020304" pitchFamily="18" charset="0"/>
              </a:rPr>
              <a:t>Янници</a:t>
            </a:r>
            <a:r>
              <a:rPr lang="ru-RU" b="1" dirty="0">
                <a:solidFill>
                  <a:srgbClr val="002060"/>
                </a:solidFill>
                <a:effectLst/>
                <a:latin typeface="Times New Roman" panose="02020603050405020304" pitchFamily="18" charset="0"/>
                <a:ea typeface="Times New Roman" panose="02020603050405020304" pitchFamily="18" charset="0"/>
              </a:rPr>
              <a:t> и греческого режиссера </a:t>
            </a:r>
            <a:r>
              <a:rPr lang="ru-RU" b="1" dirty="0" err="1">
                <a:solidFill>
                  <a:srgbClr val="002060"/>
                </a:solidFill>
                <a:effectLst/>
                <a:latin typeface="Times New Roman" panose="02020603050405020304" pitchFamily="18" charset="0"/>
                <a:ea typeface="Times New Roman" panose="02020603050405020304" pitchFamily="18" charset="0"/>
              </a:rPr>
              <a:t>Ангелоса</a:t>
            </a:r>
            <a:r>
              <a:rPr lang="ru-RU" b="1" dirty="0">
                <a:solidFill>
                  <a:srgbClr val="002060"/>
                </a:solidFill>
                <a:effectLst/>
                <a:latin typeface="Times New Roman" panose="02020603050405020304" pitchFamily="18" charset="0"/>
                <a:ea typeface="Times New Roman" panose="02020603050405020304" pitchFamily="18" charset="0"/>
              </a:rPr>
              <a:t> </a:t>
            </a:r>
            <a:r>
              <a:rPr lang="ru-RU" b="1" dirty="0" err="1">
                <a:solidFill>
                  <a:srgbClr val="002060"/>
                </a:solidFill>
                <a:effectLst/>
                <a:latin typeface="Times New Roman" panose="02020603050405020304" pitchFamily="18" charset="0"/>
                <a:ea typeface="Times New Roman" panose="02020603050405020304" pitchFamily="18" charset="0"/>
              </a:rPr>
              <a:t>Сидератоса</a:t>
            </a:r>
            <a:r>
              <a:rPr lang="ru-RU" b="1" dirty="0">
                <a:solidFill>
                  <a:srgbClr val="002060"/>
                </a:solidFill>
                <a:effectLst/>
                <a:latin typeface="Times New Roman" panose="02020603050405020304" pitchFamily="18" charset="0"/>
                <a:ea typeface="Times New Roman" panose="02020603050405020304" pitchFamily="18" charset="0"/>
              </a:rPr>
              <a:t> в интервью РИА Новости (Крым), 10 марта 2017г.</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http://crimea.ria.ru/culture/20170310/1109446350.html</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http://muzteatr.net/troyanki-sideratosa-zavershat-perekrestnyj-god-grecii-i-rossii-minkultury-kryma/ </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 Сюжет на телепередаче «</a:t>
            </a:r>
            <a:r>
              <a:rPr lang="ru-RU" b="1" dirty="0" err="1">
                <a:solidFill>
                  <a:srgbClr val="002060"/>
                </a:solidFill>
                <a:effectLst/>
                <a:latin typeface="Times New Roman" panose="02020603050405020304" pitchFamily="18" charset="0"/>
                <a:ea typeface="Times New Roman" panose="02020603050405020304" pitchFamily="18" charset="0"/>
              </a:rPr>
              <a:t>Эльпида</a:t>
            </a:r>
            <a:r>
              <a:rPr lang="ru-RU" b="1" dirty="0">
                <a:solidFill>
                  <a:srgbClr val="002060"/>
                </a:solidFill>
                <a:effectLst/>
                <a:latin typeface="Times New Roman" panose="02020603050405020304" pitchFamily="18" charset="0"/>
                <a:ea typeface="Times New Roman" panose="02020603050405020304" pitchFamily="18" charset="0"/>
              </a:rPr>
              <a:t>» Первого Крымского Канала журналистки Марии </a:t>
            </a:r>
            <a:r>
              <a:rPr lang="ru-RU" b="1" dirty="0" err="1">
                <a:solidFill>
                  <a:srgbClr val="002060"/>
                </a:solidFill>
                <a:effectLst/>
                <a:latin typeface="Times New Roman" panose="02020603050405020304" pitchFamily="18" charset="0"/>
                <a:ea typeface="Times New Roman" panose="02020603050405020304" pitchFamily="18" charset="0"/>
              </a:rPr>
              <a:t>Лазариду</a:t>
            </a:r>
            <a:r>
              <a:rPr lang="ru-RU" b="1" dirty="0">
                <a:solidFill>
                  <a:srgbClr val="002060"/>
                </a:solidFill>
                <a:effectLst/>
                <a:latin typeface="Times New Roman" panose="02020603050405020304" pitchFamily="18" charset="0"/>
                <a:ea typeface="Times New Roman" panose="02020603050405020304" pitchFamily="18" charset="0"/>
              </a:rPr>
              <a:t> от 9 марта 2017г. </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https://www.youtube.com/watch?v=89n4nuCT3JY&amp;feature=youtu.be</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 ■ Первый Крымский телеканал. Интервью Карпов о предстоящей премьере </a:t>
            </a:r>
            <a:r>
              <a:rPr lang="ru-RU" b="1" dirty="0" err="1">
                <a:solidFill>
                  <a:srgbClr val="002060"/>
                </a:solidFill>
                <a:effectLst/>
                <a:latin typeface="Times New Roman" panose="02020603050405020304" pitchFamily="18" charset="0"/>
                <a:ea typeface="Times New Roman" panose="02020603050405020304" pitchFamily="18" charset="0"/>
              </a:rPr>
              <a:t>Троянки</a:t>
            </a:r>
            <a:r>
              <a:rPr lang="ru-RU" b="1" dirty="0">
                <a:solidFill>
                  <a:srgbClr val="002060"/>
                </a:solidFill>
                <a:effectLst/>
                <a:latin typeface="Times New Roman" panose="02020603050405020304" pitchFamily="18" charset="0"/>
                <a:ea typeface="Times New Roman" panose="02020603050405020304" pitchFamily="18" charset="0"/>
              </a:rPr>
              <a:t> в передаче «Утро с нами» (март 2017г.).</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http://1tvcrimea.ru/pages/category/000002-razvlekatelnye/program/000058-gosti-peredachi-utro/video/024507-valerij-karpov </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 Первый Крымский телеканал. Интервью с </a:t>
            </a:r>
            <a:r>
              <a:rPr lang="ru-RU" b="1" dirty="0" err="1">
                <a:solidFill>
                  <a:srgbClr val="002060"/>
                </a:solidFill>
                <a:effectLst/>
                <a:latin typeface="Times New Roman" panose="02020603050405020304" pitchFamily="18" charset="0"/>
                <a:ea typeface="Times New Roman" panose="02020603050405020304" pitchFamily="18" charset="0"/>
              </a:rPr>
              <a:t>Анеголосом</a:t>
            </a:r>
            <a:r>
              <a:rPr lang="ru-RU" b="1" dirty="0">
                <a:solidFill>
                  <a:srgbClr val="002060"/>
                </a:solidFill>
                <a:effectLst/>
                <a:latin typeface="Times New Roman" panose="02020603050405020304" pitchFamily="18" charset="0"/>
                <a:ea typeface="Times New Roman" panose="02020603050405020304" pitchFamily="18" charset="0"/>
              </a:rPr>
              <a:t> </a:t>
            </a:r>
            <a:r>
              <a:rPr lang="ru-RU" b="1" dirty="0" err="1">
                <a:solidFill>
                  <a:srgbClr val="002060"/>
                </a:solidFill>
                <a:effectLst/>
                <a:latin typeface="Times New Roman" panose="02020603050405020304" pitchFamily="18" charset="0"/>
                <a:ea typeface="Times New Roman" panose="02020603050405020304" pitchFamily="18" charset="0"/>
              </a:rPr>
              <a:t>Сидератосом</a:t>
            </a:r>
            <a:r>
              <a:rPr lang="ru-RU" b="1" dirty="0">
                <a:solidFill>
                  <a:srgbClr val="002060"/>
                </a:solidFill>
                <a:effectLst/>
                <a:latin typeface="Times New Roman" panose="02020603050405020304" pitchFamily="18" charset="0"/>
                <a:ea typeface="Times New Roman" panose="02020603050405020304" pitchFamily="18" charset="0"/>
              </a:rPr>
              <a:t> и Афродитой в передаче «Утро с нами»</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http://1tvcrimea.ru/pages/category/000002-razvlekatelnye/program/000058-gosti-peredachi-utro/video/025122-angelus-sideratus-i-afrodita-lazaridi </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 Интернет-издания и СМИ в </a:t>
            </a:r>
            <a:r>
              <a:rPr lang="ru-RU" b="1" dirty="0" err="1">
                <a:solidFill>
                  <a:srgbClr val="002060"/>
                </a:solidFill>
                <a:effectLst/>
                <a:latin typeface="Times New Roman" panose="02020603050405020304" pitchFamily="18" charset="0"/>
                <a:ea typeface="Times New Roman" panose="02020603050405020304" pitchFamily="18" charset="0"/>
              </a:rPr>
              <a:t>соц.сетях</a:t>
            </a:r>
            <a:r>
              <a:rPr lang="ru-RU" b="1" dirty="0">
                <a:solidFill>
                  <a:srgbClr val="002060"/>
                </a:solidFill>
                <a:effectLst/>
                <a:latin typeface="Times New Roman" panose="02020603050405020304" pitchFamily="18" charset="0"/>
                <a:ea typeface="Times New Roman" panose="02020603050405020304" pitchFamily="18" charset="0"/>
              </a:rPr>
              <a:t> о пьесе "</a:t>
            </a:r>
            <a:r>
              <a:rPr lang="ru-RU" b="1" dirty="0" err="1">
                <a:solidFill>
                  <a:srgbClr val="002060"/>
                </a:solidFill>
                <a:effectLst/>
                <a:latin typeface="Times New Roman" panose="02020603050405020304" pitchFamily="18" charset="0"/>
                <a:ea typeface="Times New Roman" panose="02020603050405020304" pitchFamily="18" charset="0"/>
              </a:rPr>
              <a:t>Троянки</a:t>
            </a:r>
            <a:r>
              <a:rPr lang="ru-RU" b="1" dirty="0">
                <a:solidFill>
                  <a:srgbClr val="002060"/>
                </a:solidFill>
                <a:effectLst/>
                <a:latin typeface="Times New Roman" panose="02020603050405020304" pitchFamily="18" charset="0"/>
                <a:ea typeface="Times New Roman" panose="02020603050405020304" pitchFamily="18" charset="0"/>
              </a:rPr>
              <a:t>"</a:t>
            </a:r>
          </a:p>
          <a:p>
            <a:pPr marL="318770" algn="just">
              <a:spcAft>
                <a:spcPts val="0"/>
              </a:spcAft>
            </a:pPr>
            <a:r>
              <a:rPr lang="ru-RU" b="1" dirty="0">
                <a:solidFill>
                  <a:srgbClr val="002060"/>
                </a:solidFill>
                <a:effectLst/>
                <a:latin typeface="Times New Roman" panose="02020603050405020304" pitchFamily="18" charset="0"/>
                <a:ea typeface="Times New Roman" panose="02020603050405020304" pitchFamily="18" charset="0"/>
              </a:rPr>
              <a:t> http://www.hecucenter.ru/ru/press/internetizdaniya_i_smi_v_socsetyah_o_pese_troyanki.html </a:t>
            </a:r>
          </a:p>
          <a:p>
            <a:pPr marL="318770" algn="just">
              <a:spcAft>
                <a:spcPts val="0"/>
              </a:spcAft>
            </a:pPr>
            <a:endParaRPr lang="ru-RU" dirty="0">
              <a:effectLst/>
              <a:latin typeface="Times New Roman" panose="02020603050405020304" pitchFamily="18" charset="0"/>
              <a:ea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344830275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9F640E-9AF2-9414-4968-A2C96BA93BC6}"/>
              </a:ext>
            </a:extLst>
          </p:cNvPr>
          <p:cNvSpPr txBox="1"/>
          <p:nvPr/>
        </p:nvSpPr>
        <p:spPr>
          <a:xfrm>
            <a:off x="-1463040" y="-4206240"/>
            <a:ext cx="12232640" cy="11172289"/>
          </a:xfrm>
          <a:prstGeom prst="rect">
            <a:avLst/>
          </a:prstGeom>
          <a:noFill/>
        </p:spPr>
        <p:txBody>
          <a:bodyPr wrap="square">
            <a:spAutoFit/>
          </a:bodyPr>
          <a:lstStyle/>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Έλληνας σκηνοθέτης σκοπεύει να παρουσιάσει το αρχαίο αντιπολεμικό έργο στα μέσα Μαρτίου 2017, </a:t>
            </a:r>
            <a:r>
              <a:rPr lang="el-GR" sz="1800" u="sng" dirty="0">
                <a:solidFill>
                  <a:srgbClr val="002060"/>
                </a:solidFill>
                <a:effectLst/>
                <a:latin typeface="Times New Roman" panose="02020603050405020304" pitchFamily="18" charset="0"/>
                <a:ea typeface="SimSun" panose="02010600030101010101" pitchFamily="2" charset="-122"/>
                <a:hlinkClick r:id="rId2"/>
              </a:rPr>
              <a:t>http://muzteatr.net/grecheskij-rezhisser-planiruet-v-seredine-marta-predstavit-krymchanam-antichnuyu-antivoennuyu-pesu/</a:t>
            </a:r>
            <a:endParaRPr lang="el-GR" sz="1800" dirty="0">
              <a:effectLst/>
              <a:latin typeface="Times New Roman" panose="02020603050405020304" pitchFamily="18" charset="0"/>
              <a:ea typeface="SimSun" panose="02010600030101010101" pitchFamily="2" charset="-122"/>
            </a:endParaRPr>
          </a:p>
          <a:p>
            <a:pPr marL="449580"/>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Άρθρο στον επίσημο </a:t>
            </a:r>
            <a:r>
              <a:rPr lang="el-GR" sz="1800" dirty="0" err="1">
                <a:solidFill>
                  <a:srgbClr val="002060"/>
                </a:solidFill>
                <a:effectLst/>
                <a:latin typeface="Times New Roman" panose="02020603050405020304" pitchFamily="18" charset="0"/>
                <a:ea typeface="SimSun" panose="02010600030101010101" pitchFamily="2" charset="-122"/>
              </a:rPr>
              <a:t>Δικτυότοπο</a:t>
            </a:r>
            <a:r>
              <a:rPr lang="el-GR" sz="1800" dirty="0">
                <a:solidFill>
                  <a:srgbClr val="002060"/>
                </a:solidFill>
                <a:effectLst/>
                <a:latin typeface="Times New Roman" panose="02020603050405020304" pitchFamily="18" charset="0"/>
                <a:ea typeface="SimSun" panose="02010600030101010101" pitchFamily="2" charset="-122"/>
              </a:rPr>
              <a:t> για τον Τουρισμό της Δημοκρατίας της Κριμαίας, </a:t>
            </a:r>
            <a:r>
              <a:rPr lang="el-GR" sz="1800" u="sng" dirty="0">
                <a:solidFill>
                  <a:srgbClr val="002060"/>
                </a:solidFill>
                <a:effectLst/>
                <a:latin typeface="Times New Roman" panose="02020603050405020304" pitchFamily="18" charset="0"/>
                <a:ea typeface="SimSun" panose="02010600030101010101" pitchFamily="2" charset="-122"/>
                <a:hlinkClick r:id="rId3"/>
              </a:rPr>
              <a:t>http://www.visitcrimea.guide/novosti/news/1884-premeru-spektaklya-troyanki-v-postanovke-grecheskogo-rezhissera-angelosa-sideratosa-gotovit-krymskij-muzykalnyj-teatr</a:t>
            </a:r>
            <a:endParaRPr lang="el-GR" sz="1800" dirty="0">
              <a:effectLst/>
              <a:latin typeface="Times New Roman" panose="02020603050405020304" pitchFamily="18" charset="0"/>
              <a:ea typeface="SimSun" panose="02010600030101010101" pitchFamily="2" charset="-122"/>
            </a:endParaRPr>
          </a:p>
          <a:p>
            <a:pPr marL="449580"/>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Άρθρο στην εφημερίδα «Ο </a:t>
            </a:r>
            <a:r>
              <a:rPr lang="el-GR" sz="1800" dirty="0" err="1">
                <a:solidFill>
                  <a:srgbClr val="002060"/>
                </a:solidFill>
                <a:effectLst/>
                <a:latin typeface="Times New Roman" panose="02020603050405020304" pitchFamily="18" charset="0"/>
                <a:ea typeface="SimSun" panose="02010600030101010101" pitchFamily="2" charset="-122"/>
              </a:rPr>
              <a:t>Κομσομόλος</a:t>
            </a:r>
            <a:r>
              <a:rPr lang="el-GR" sz="1800" dirty="0">
                <a:solidFill>
                  <a:srgbClr val="002060"/>
                </a:solidFill>
                <a:effectLst/>
                <a:latin typeface="Times New Roman" panose="02020603050405020304" pitchFamily="18" charset="0"/>
                <a:ea typeface="SimSun" panose="02010600030101010101" pitchFamily="2" charset="-122"/>
              </a:rPr>
              <a:t> της Μόσχας» (8.03.2017), </a:t>
            </a:r>
            <a:r>
              <a:rPr lang="el-GR" sz="1800" u="sng" dirty="0">
                <a:solidFill>
                  <a:srgbClr val="000099"/>
                </a:solidFill>
                <a:effectLst/>
                <a:latin typeface="Times New Roman" panose="02020603050405020304" pitchFamily="18" charset="0"/>
                <a:ea typeface="SimSun" panose="02010600030101010101" pitchFamily="2" charset="-122"/>
                <a:hlinkClick r:id="rId4"/>
              </a:rPr>
              <a:t>http://crimea.mk.ru/articles/2017/03/09/v-simferopole-gotovyatsya-k-premere-troyanok.html</a:t>
            </a:r>
            <a:endParaRPr lang="el-GR" sz="1800" dirty="0">
              <a:effectLst/>
              <a:latin typeface="Times New Roman" panose="02020603050405020304" pitchFamily="18" charset="0"/>
              <a:ea typeface="SimSun" panose="02010600030101010101" pitchFamily="2" charset="-122"/>
            </a:endParaRPr>
          </a:p>
          <a:p>
            <a:pPr marL="449580"/>
            <a:r>
              <a:rPr lang="el-GR" sz="1800" dirty="0">
                <a:solidFill>
                  <a:srgbClr val="000099"/>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Ειδησεογραφικό Πρακτορείο «RIA NOVOSTI» (</a:t>
            </a:r>
            <a:r>
              <a:rPr lang="el-GR" sz="1800" dirty="0" err="1">
                <a:solidFill>
                  <a:srgbClr val="002060"/>
                </a:solidFill>
                <a:effectLst/>
                <a:latin typeface="Times New Roman" panose="02020603050405020304" pitchFamily="18" charset="0"/>
                <a:ea typeface="SimSun" panose="02010600030101010101" pitchFamily="2" charset="-122"/>
              </a:rPr>
              <a:t>Кριμαία</a:t>
            </a:r>
            <a:r>
              <a:rPr lang="el-GR" sz="1800" dirty="0">
                <a:solidFill>
                  <a:srgbClr val="002060"/>
                </a:solidFill>
                <a:effectLst/>
                <a:latin typeface="Times New Roman" panose="02020603050405020304" pitchFamily="18" charset="0"/>
                <a:ea typeface="SimSun" panose="02010600030101010101" pitchFamily="2" charset="-122"/>
              </a:rPr>
              <a:t>), 10 Μαρτίου 2017, </a:t>
            </a:r>
            <a:r>
              <a:rPr lang="el-GR" sz="1800" u="sng" dirty="0">
                <a:solidFill>
                  <a:srgbClr val="000099"/>
                </a:solidFill>
                <a:effectLst/>
                <a:latin typeface="Times New Roman" panose="02020603050405020304" pitchFamily="18" charset="0"/>
                <a:ea typeface="SimSun" panose="02010600030101010101" pitchFamily="2" charset="-122"/>
                <a:hlinkClick r:id="rId5"/>
              </a:rPr>
              <a:t>http://crimea.ria.ru/culture/20170310/1109446350.html</a:t>
            </a:r>
            <a:r>
              <a:rPr lang="el-GR" sz="1800" dirty="0">
                <a:solidFill>
                  <a:srgbClr val="002060"/>
                </a:solidFill>
                <a:effectLst/>
                <a:latin typeface="Times New Roman" panose="02020603050405020304" pitchFamily="18" charset="0"/>
                <a:ea typeface="SimSun" panose="02010600030101010101" pitchFamily="2" charset="-122"/>
              </a:rPr>
              <a:t>, </a:t>
            </a:r>
            <a:r>
              <a:rPr lang="el-GR" sz="1800" u="sng" dirty="0">
                <a:solidFill>
                  <a:srgbClr val="000099"/>
                </a:solidFill>
                <a:effectLst/>
                <a:latin typeface="Times New Roman" panose="02020603050405020304" pitchFamily="18" charset="0"/>
                <a:ea typeface="SimSun" panose="02010600030101010101" pitchFamily="2" charset="-122"/>
                <a:hlinkClick r:id="rId6"/>
              </a:rPr>
              <a:t>http://muzteatr.net/troyanki-sideratosa-zavershat-perekrestnyj-god-grecii-i-rossii-minkultury-kryma/</a:t>
            </a:r>
            <a:r>
              <a:rPr lang="el-GR" sz="1800" dirty="0">
                <a:solidFill>
                  <a:srgbClr val="000099"/>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algn="just"/>
            <a:r>
              <a:rPr lang="el-GR" sz="1800" b="1" dirty="0">
                <a:solidFill>
                  <a:srgbClr val="000099"/>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Ειδησεογραφικό Πρακτορείο «RIA NOVOSTI» (</a:t>
            </a:r>
            <a:r>
              <a:rPr lang="el-GR" sz="1800" dirty="0" err="1">
                <a:solidFill>
                  <a:srgbClr val="002060"/>
                </a:solidFill>
                <a:effectLst/>
                <a:latin typeface="Times New Roman" panose="02020603050405020304" pitchFamily="18" charset="0"/>
                <a:ea typeface="SimSun" panose="02010600030101010101" pitchFamily="2" charset="-122"/>
              </a:rPr>
              <a:t>Кριμαία</a:t>
            </a:r>
            <a:r>
              <a:rPr lang="el-GR" sz="1800" dirty="0">
                <a:solidFill>
                  <a:srgbClr val="002060"/>
                </a:solidFill>
                <a:effectLst/>
                <a:latin typeface="Times New Roman" panose="02020603050405020304" pitchFamily="18" charset="0"/>
                <a:ea typeface="SimSun" panose="02010600030101010101" pitchFamily="2" charset="-122"/>
              </a:rPr>
              <a:t>), 10 Μαρτίου 2017, </a:t>
            </a:r>
            <a:r>
              <a:rPr lang="el-GR" sz="1800" u="sng" dirty="0">
                <a:solidFill>
                  <a:srgbClr val="002060"/>
                </a:solidFill>
                <a:effectLst/>
                <a:latin typeface="Times New Roman" panose="02020603050405020304" pitchFamily="18" charset="0"/>
                <a:ea typeface="SimSun" panose="02010600030101010101" pitchFamily="2" charset="-122"/>
                <a:hlinkClick r:id="rId7"/>
              </a:rPr>
              <a:t>https://www.youtube.com/watch?v=89n4nuCT3JY&amp;feature=youtu.be</a:t>
            </a:r>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Το Ειδησεογραφικό Πρακτορείο "Πρώτο Κανάλι" της Κριμαίας. Συνέντευξη: ο ηθοποιός </a:t>
            </a:r>
            <a:r>
              <a:rPr lang="el-GR" sz="1800" dirty="0" err="1">
                <a:solidFill>
                  <a:srgbClr val="002060"/>
                </a:solidFill>
                <a:effectLst/>
                <a:latin typeface="Times New Roman" panose="02020603050405020304" pitchFamily="18" charset="0"/>
                <a:ea typeface="SimSun" panose="02010600030101010101" pitchFamily="2" charset="-122"/>
              </a:rPr>
              <a:t>Βαλέριι</a:t>
            </a:r>
            <a:r>
              <a:rPr lang="el-GR" sz="1800" dirty="0">
                <a:solidFill>
                  <a:srgbClr val="002060"/>
                </a:solidFill>
                <a:effectLst/>
                <a:latin typeface="Times New Roman" panose="02020603050405020304" pitchFamily="18" charset="0"/>
                <a:ea typeface="SimSun" panose="02010600030101010101" pitchFamily="2" charset="-122"/>
              </a:rPr>
              <a:t> </a:t>
            </a:r>
            <a:r>
              <a:rPr lang="el-GR" sz="1800" dirty="0" err="1">
                <a:solidFill>
                  <a:srgbClr val="002060"/>
                </a:solidFill>
                <a:effectLst/>
                <a:latin typeface="Times New Roman" panose="02020603050405020304" pitchFamily="18" charset="0"/>
                <a:ea typeface="SimSun" panose="02010600030101010101" pitchFamily="2" charset="-122"/>
              </a:rPr>
              <a:t>Κάρπωφ</a:t>
            </a:r>
            <a:r>
              <a:rPr lang="el-GR" sz="1800" dirty="0">
                <a:solidFill>
                  <a:srgbClr val="002060"/>
                </a:solidFill>
                <a:effectLst/>
                <a:latin typeface="Times New Roman" panose="02020603050405020304" pitchFamily="18" charset="0"/>
                <a:ea typeface="SimSun" panose="02010600030101010101" pitchFamily="2" charset="-122"/>
              </a:rPr>
              <a:t> για την πρεμιέρα των </a:t>
            </a:r>
            <a:r>
              <a:rPr lang="el-GR" sz="1800" dirty="0" err="1">
                <a:solidFill>
                  <a:srgbClr val="002060"/>
                </a:solidFill>
                <a:effectLst/>
                <a:latin typeface="Times New Roman" panose="02020603050405020304" pitchFamily="18" charset="0"/>
                <a:ea typeface="SimSun" panose="02010600030101010101" pitchFamily="2" charset="-122"/>
              </a:rPr>
              <a:t>Τρωάδων</a:t>
            </a:r>
            <a:r>
              <a:rPr lang="el-GR" sz="1800" dirty="0">
                <a:solidFill>
                  <a:srgbClr val="002060"/>
                </a:solidFill>
                <a:effectLst/>
                <a:latin typeface="Times New Roman" panose="02020603050405020304" pitchFamily="18" charset="0"/>
                <a:ea typeface="SimSun" panose="02010600030101010101" pitchFamily="2" charset="-122"/>
              </a:rPr>
              <a:t> στην εκπομπή "Πρωί μαζί μας", http://1tvcrimea.ru/pages/category/000002-razvlekatelnye/program/000058-gosti-peredachi-utro/video/024507-valerij-karpov </a:t>
            </a:r>
            <a:endParaRPr lang="el-GR" sz="1800" dirty="0">
              <a:effectLst/>
              <a:latin typeface="Times New Roman" panose="02020603050405020304" pitchFamily="18" charset="0"/>
              <a:ea typeface="SimSun" panose="02010600030101010101" pitchFamily="2" charset="-122"/>
            </a:endParaRPr>
          </a:p>
          <a:p>
            <a:pPr marL="180340" algn="just"/>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Το Ειδησεογραφικό Πρακτορείο "Πρώτο Κανάλι" της Κριμαίας, </a:t>
            </a:r>
            <a:r>
              <a:rPr lang="el-GR" sz="1800" u="sng" dirty="0">
                <a:solidFill>
                  <a:srgbClr val="002060"/>
                </a:solidFill>
                <a:effectLst/>
                <a:latin typeface="Times New Roman" panose="02020603050405020304" pitchFamily="18" charset="0"/>
                <a:ea typeface="SimSun" panose="02010600030101010101" pitchFamily="2" charset="-122"/>
                <a:hlinkClick r:id="rId8"/>
              </a:rPr>
              <a:t>http://1tvcrimea.ru/pages/category/000002-razvlekatelnye/program/000058-gosti-peredachi-utro/video/025122-angelus-sideratus-i-afrodita-lazaridi</a:t>
            </a:r>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449580"/>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Παραπομπές στο Διαδίκτυο με δημοσιεύσεις στα ΜΜΕ για τις </a:t>
            </a:r>
            <a:r>
              <a:rPr lang="el-GR" sz="1800" dirty="0" err="1">
                <a:solidFill>
                  <a:srgbClr val="002060"/>
                </a:solidFill>
                <a:effectLst/>
                <a:latin typeface="Times New Roman" panose="02020603050405020304" pitchFamily="18" charset="0"/>
                <a:ea typeface="SimSun" panose="02010600030101010101" pitchFamily="2" charset="-122"/>
              </a:rPr>
              <a:t>Τρωάδες</a:t>
            </a:r>
            <a:r>
              <a:rPr lang="el-GR" sz="1800" dirty="0">
                <a:solidFill>
                  <a:srgbClr val="002060"/>
                </a:solidFill>
                <a:effectLst/>
                <a:latin typeface="Times New Roman" panose="02020603050405020304" pitchFamily="18" charset="0"/>
                <a:ea typeface="SimSun" panose="02010600030101010101" pitchFamily="2" charset="-122"/>
              </a:rPr>
              <a:t>, </a:t>
            </a:r>
            <a:r>
              <a:rPr lang="el-GR" sz="1800" u="sng" dirty="0">
                <a:solidFill>
                  <a:srgbClr val="002060"/>
                </a:solidFill>
                <a:effectLst/>
                <a:latin typeface="Times New Roman" panose="02020603050405020304" pitchFamily="18" charset="0"/>
                <a:ea typeface="SimSun" panose="02010600030101010101" pitchFamily="2" charset="-122"/>
                <a:hlinkClick r:id="rId9"/>
              </a:rPr>
              <a:t>http://www.hecucenter.ru/gr/press/parapompes_sto_diadiktio_me_dimosieiseis_sta_mme_gia_tis_troades_.html</a:t>
            </a:r>
            <a:endParaRPr lang="el-GR" sz="1800" dirty="0">
              <a:effectLst/>
              <a:latin typeface="Times New Roman" panose="02020603050405020304" pitchFamily="18" charset="0"/>
              <a:ea typeface="SimSun" panose="02010600030101010101" pitchFamily="2" charset="-122"/>
            </a:endParaRPr>
          </a:p>
          <a:p>
            <a:pPr marL="449580"/>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Συνέντευξη Τύπου </a:t>
            </a:r>
            <a:r>
              <a:rPr lang="el-GR" sz="1800" dirty="0" err="1">
                <a:solidFill>
                  <a:srgbClr val="002060"/>
                </a:solidFill>
                <a:effectLst/>
                <a:latin typeface="Times New Roman" panose="02020603050405020304" pitchFamily="18" charset="0"/>
                <a:ea typeface="SimSun" panose="02010600030101010101" pitchFamily="2" charset="-122"/>
              </a:rPr>
              <a:t>εν’όψει</a:t>
            </a:r>
            <a:r>
              <a:rPr lang="el-GR" sz="1800" dirty="0">
                <a:solidFill>
                  <a:srgbClr val="002060"/>
                </a:solidFill>
                <a:effectLst/>
                <a:latin typeface="Times New Roman" panose="02020603050405020304" pitchFamily="18" charset="0"/>
                <a:ea typeface="SimSun" panose="02010600030101010101" pitchFamily="2" charset="-122"/>
              </a:rPr>
              <a:t> της πρεμιέρας των ΤΡΩΑΔΩΝ. Ειδησεογραφικό Πρακτορείο «Η Ρωσία Σήμερα», 10 Μαρτίου 2017, </a:t>
            </a:r>
            <a:r>
              <a:rPr lang="el-GR" sz="1800" u="sng" dirty="0">
                <a:solidFill>
                  <a:srgbClr val="002060"/>
                </a:solidFill>
                <a:effectLst/>
                <a:latin typeface="Times New Roman" panose="02020603050405020304" pitchFamily="18" charset="0"/>
                <a:ea typeface="SimSun" panose="02010600030101010101" pitchFamily="2" charset="-122"/>
                <a:hlinkClick r:id="rId10"/>
              </a:rPr>
              <a:t>http://crimea.ria.ru/press/20170310/1109425957.html</a:t>
            </a:r>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449580"/>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Η πρεμιέρα είναι πάντα γιορτή! Το Κρατικό Ακαδημαϊκό Μουσικό Θέατρο της Κριμαία, </a:t>
            </a:r>
            <a:r>
              <a:rPr lang="el-GR" sz="1800" u="sng" dirty="0">
                <a:solidFill>
                  <a:srgbClr val="002060"/>
                </a:solidFill>
                <a:effectLst/>
                <a:latin typeface="Times New Roman" panose="02020603050405020304" pitchFamily="18" charset="0"/>
                <a:ea typeface="SimSun" panose="02010600030101010101" pitchFamily="2" charset="-122"/>
                <a:hlinkClick r:id="rId11"/>
              </a:rPr>
              <a:t>http://muzteatr.net/premera-vsegda-prazdnik/</a:t>
            </a:r>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Το Ειδησεογραφικό Πρακτορείο "Πρώτο Κανάλι" της Κριμαίας. Η εκπομπή "Ζήτω ο πολιτισμός!", 16 Μαρτίου 2017. </a:t>
            </a:r>
            <a:r>
              <a:rPr lang="el-GR" sz="1800" u="sng" dirty="0">
                <a:solidFill>
                  <a:srgbClr val="002060"/>
                </a:solidFill>
                <a:effectLst/>
                <a:latin typeface="Times New Roman" panose="02020603050405020304" pitchFamily="18" charset="0"/>
                <a:ea typeface="SimSun" panose="02010600030101010101" pitchFamily="2" charset="-122"/>
                <a:hlinkClick r:id="rId12"/>
              </a:rPr>
              <a:t>https://www.youtube.com/watch?v=Ixq8M7jIWKU</a:t>
            </a:r>
            <a:endParaRPr lang="el-GR" sz="1800" dirty="0">
              <a:effectLst/>
              <a:latin typeface="Times New Roman" panose="02020603050405020304" pitchFamily="18" charset="0"/>
              <a:ea typeface="SimSun" panose="02010600030101010101" pitchFamily="2" charset="-122"/>
            </a:endParaRPr>
          </a:p>
          <a:p>
            <a:pPr marL="449580"/>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Την παραμονή της πρεμιέρας της τραγωδίας "Οι </a:t>
            </a:r>
            <a:r>
              <a:rPr lang="el-GR" sz="1800" dirty="0" err="1">
                <a:solidFill>
                  <a:srgbClr val="002060"/>
                </a:solidFill>
                <a:effectLst/>
                <a:latin typeface="Times New Roman" panose="02020603050405020304" pitchFamily="18" charset="0"/>
                <a:ea typeface="SimSun" panose="02010600030101010101" pitchFamily="2" charset="-122"/>
              </a:rPr>
              <a:t>Τρωάδες</a:t>
            </a:r>
            <a:r>
              <a:rPr lang="el-GR" sz="1800" dirty="0">
                <a:solidFill>
                  <a:srgbClr val="002060"/>
                </a:solidFill>
                <a:effectLst/>
                <a:latin typeface="Times New Roman" panose="02020603050405020304" pitchFamily="18" charset="0"/>
                <a:ea typeface="SimSun" panose="02010600030101010101" pitchFamily="2" charset="-122"/>
              </a:rPr>
              <a:t>". Η απονομή των αφισών από τον σκηνοθέτη, </a:t>
            </a:r>
            <a:r>
              <a:rPr lang="el-GR" sz="1800" u="sng" dirty="0">
                <a:solidFill>
                  <a:srgbClr val="002060"/>
                </a:solidFill>
                <a:effectLst/>
                <a:latin typeface="Times New Roman" panose="02020603050405020304" pitchFamily="18" charset="0"/>
                <a:ea typeface="SimSun" panose="02010600030101010101" pitchFamily="2" charset="-122"/>
                <a:hlinkClick r:id="rId13"/>
              </a:rPr>
              <a:t>https://www.youtube.com/watch?v=Kd7NwrC060Y</a:t>
            </a:r>
            <a:endParaRPr lang="el-GR" sz="1800" dirty="0">
              <a:effectLst/>
              <a:latin typeface="Times New Roman" panose="02020603050405020304" pitchFamily="18" charset="0"/>
              <a:ea typeface="SimSun" panose="02010600030101010101" pitchFamily="2" charset="-122"/>
            </a:endParaRPr>
          </a:p>
          <a:p>
            <a:pPr marL="449580"/>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a:p>
            <a:pPr marL="342900" lvl="0" indent="-342900" algn="just">
              <a:buFont typeface="Symbol" panose="05050102010706020507" pitchFamily="18" charset="2"/>
              <a:buChar char=""/>
            </a:pPr>
            <a:r>
              <a:rPr lang="el-GR" sz="1800" dirty="0">
                <a:solidFill>
                  <a:srgbClr val="002060"/>
                </a:solidFill>
                <a:effectLst/>
                <a:latin typeface="Times New Roman" panose="02020603050405020304" pitchFamily="18" charset="0"/>
                <a:ea typeface="SimSun" panose="02010600030101010101" pitchFamily="2" charset="-122"/>
              </a:rPr>
              <a:t>Όρθιοι χειροκροτούσαν οι θεατές στο φινάλε της παράστασης "ΤΡΩΑΔΕΣ" του Ευριπίδη στο Μουσικό Ακαδημαϊκό Θέατρο της Κριμαίας. </a:t>
            </a:r>
            <a:r>
              <a:rPr lang="el-GR" sz="1800" dirty="0" err="1">
                <a:solidFill>
                  <a:srgbClr val="002060"/>
                </a:solidFill>
                <a:effectLst/>
                <a:latin typeface="Times New Roman" panose="02020603050405020304" pitchFamily="18" charset="0"/>
                <a:ea typeface="SimSun" panose="02010600030101010101" pitchFamily="2" charset="-122"/>
              </a:rPr>
              <a:t>Συμφερούπολη</a:t>
            </a:r>
            <a:r>
              <a:rPr lang="el-GR" sz="1800" dirty="0">
                <a:solidFill>
                  <a:srgbClr val="002060"/>
                </a:solidFill>
                <a:effectLst/>
                <a:latin typeface="Times New Roman" panose="02020603050405020304" pitchFamily="18" charset="0"/>
                <a:ea typeface="SimSun" panose="02010600030101010101" pitchFamily="2" charset="-122"/>
              </a:rPr>
              <a:t>, 17 Μαρτίου 2017, </a:t>
            </a:r>
            <a:r>
              <a:rPr lang="el-GR" sz="1800" u="sng" dirty="0">
                <a:solidFill>
                  <a:srgbClr val="002060"/>
                </a:solidFill>
                <a:effectLst/>
                <a:latin typeface="Times New Roman" panose="02020603050405020304" pitchFamily="18" charset="0"/>
                <a:ea typeface="SimSun" panose="02010600030101010101" pitchFamily="2" charset="-122"/>
                <a:hlinkClick r:id="rId14"/>
              </a:rPr>
              <a:t>https://www.youtube.com/watch?v=2iMi3jIPGN8</a:t>
            </a:r>
            <a:r>
              <a:rPr lang="el-GR" sz="1800" dirty="0">
                <a:solidFill>
                  <a:srgbClr val="002060"/>
                </a:solidFill>
                <a:effectLst/>
                <a:latin typeface="Times New Roman" panose="02020603050405020304" pitchFamily="18" charset="0"/>
                <a:ea typeface="SimSun" panose="02010600030101010101" pitchFamily="2" charset="-122"/>
              </a:rPr>
              <a:t> </a:t>
            </a:r>
            <a:endParaRPr lang="el-GR" sz="1800" dirty="0">
              <a:effectLst/>
              <a:latin typeface="Times New Roman" panose="02020603050405020304" pitchFamily="18" charset="0"/>
              <a:ea typeface="SimSun" panose="02010600030101010101" pitchFamily="2" charset="-122"/>
            </a:endParaRPr>
          </a:p>
        </p:txBody>
      </p:sp>
      <p:pic>
        <p:nvPicPr>
          <p:cNvPr id="4" name="Рисунок 3">
            <a:extLst>
              <a:ext uri="{FF2B5EF4-FFF2-40B4-BE49-F238E27FC236}">
                <a16:creationId xmlns:a16="http://schemas.microsoft.com/office/drawing/2014/main" id="{F3E49495-C521-E9D3-3B30-74CD771DFF3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217460865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9392" y="1084129"/>
            <a:ext cx="11340935" cy="5016758"/>
          </a:xfrm>
          <a:prstGeom prst="rect">
            <a:avLst/>
          </a:prstGeom>
        </p:spPr>
        <p:txBody>
          <a:bodyPr wrap="square">
            <a:spAutoFit/>
          </a:bodyPr>
          <a:lstStyle/>
          <a:p>
            <a:pPr marL="318770" algn="just">
              <a:spcAft>
                <a:spcPts val="0"/>
              </a:spcAft>
            </a:pPr>
            <a:r>
              <a:rPr lang="ru-RU" sz="2000" b="1" dirty="0">
                <a:solidFill>
                  <a:srgbClr val="002060"/>
                </a:solidFill>
                <a:effectLst/>
                <a:latin typeface="Times New Roman" panose="02020603050405020304" pitchFamily="18" charset="0"/>
                <a:ea typeface="Times New Roman" panose="02020603050405020304" pitchFamily="18" charset="0"/>
              </a:rPr>
              <a:t>■ Пресс-конференция, посвященная презентации музыкальной трагедии "</a:t>
            </a:r>
            <a:r>
              <a:rPr lang="ru-RU" sz="2000" b="1" dirty="0" err="1">
                <a:solidFill>
                  <a:srgbClr val="002060"/>
                </a:solidFill>
                <a:effectLst/>
                <a:latin typeface="Times New Roman" panose="02020603050405020304" pitchFamily="18" charset="0"/>
                <a:ea typeface="Times New Roman" panose="02020603050405020304" pitchFamily="18" charset="0"/>
              </a:rPr>
              <a:t>Троянки</a:t>
            </a:r>
            <a:r>
              <a:rPr lang="ru-RU" sz="2000" b="1" dirty="0">
                <a:solidFill>
                  <a:srgbClr val="002060"/>
                </a:solidFill>
                <a:effectLst/>
                <a:latin typeface="Times New Roman" panose="02020603050405020304" pitchFamily="18" charset="0"/>
                <a:ea typeface="Times New Roman" panose="02020603050405020304" pitchFamily="18" charset="0"/>
              </a:rPr>
              <a:t>".РИА Крым/Россия СЕГОДНЯ, 10 марта 2017:</a:t>
            </a:r>
          </a:p>
          <a:p>
            <a:pPr marL="318770" algn="just">
              <a:spcAft>
                <a:spcPts val="0"/>
              </a:spcAft>
            </a:pPr>
            <a:r>
              <a:rPr lang="ru-RU" sz="2000" b="1" dirty="0">
                <a:solidFill>
                  <a:srgbClr val="002060"/>
                </a:solidFill>
                <a:effectLst/>
                <a:latin typeface="Times New Roman" panose="02020603050405020304" pitchFamily="18" charset="0"/>
                <a:ea typeface="Times New Roman" panose="02020603050405020304" pitchFamily="18" charset="0"/>
              </a:rPr>
              <a:t>http://crimea.ria.ru/press/20170310/1109425957.html </a:t>
            </a:r>
          </a:p>
          <a:p>
            <a:pPr marL="318770" algn="just">
              <a:spcAft>
                <a:spcPts val="0"/>
              </a:spcAft>
            </a:pPr>
            <a:r>
              <a:rPr lang="ru-RU" sz="2000" b="1" dirty="0">
                <a:solidFill>
                  <a:srgbClr val="002060"/>
                </a:solidFill>
                <a:effectLst/>
                <a:latin typeface="Times New Roman" panose="02020603050405020304" pitchFamily="18" charset="0"/>
                <a:ea typeface="Times New Roman" panose="02020603050405020304" pitchFamily="18" charset="0"/>
              </a:rPr>
              <a:t>■ "Премьера — всегда праздник!" Государственный академический музыкальный театр Республики Крым</a:t>
            </a:r>
          </a:p>
          <a:p>
            <a:pPr marL="318770" algn="just">
              <a:spcAft>
                <a:spcPts val="0"/>
              </a:spcAft>
            </a:pPr>
            <a:r>
              <a:rPr lang="ru-RU" sz="2000" b="1" dirty="0">
                <a:solidFill>
                  <a:srgbClr val="002060"/>
                </a:solidFill>
                <a:effectLst/>
                <a:latin typeface="Times New Roman" panose="02020603050405020304" pitchFamily="18" charset="0"/>
                <a:ea typeface="Times New Roman" panose="02020603050405020304" pitchFamily="18" charset="0"/>
              </a:rPr>
              <a:t>http://muzteatr.net/premera-vsegda-prazdnik/ </a:t>
            </a:r>
          </a:p>
          <a:p>
            <a:pPr marL="318770" algn="just">
              <a:spcAft>
                <a:spcPts val="0"/>
              </a:spcAft>
            </a:pPr>
            <a:r>
              <a:rPr lang="ru-RU" sz="2000" b="1" dirty="0">
                <a:solidFill>
                  <a:srgbClr val="002060"/>
                </a:solidFill>
                <a:effectLst/>
                <a:latin typeface="Times New Roman" panose="02020603050405020304" pitchFamily="18" charset="0"/>
                <a:ea typeface="Times New Roman" panose="02020603050405020304" pitchFamily="18" charset="0"/>
              </a:rPr>
              <a:t>■ Первый Крымский канал. Телепередача: Ура, культуру! 16.03.17</a:t>
            </a:r>
          </a:p>
          <a:p>
            <a:pPr marL="318770" algn="just">
              <a:spcAft>
                <a:spcPts val="0"/>
              </a:spcAft>
            </a:pPr>
            <a:r>
              <a:rPr lang="ru-RU" sz="2000" b="1" dirty="0">
                <a:solidFill>
                  <a:srgbClr val="002060"/>
                </a:solidFill>
                <a:effectLst/>
                <a:latin typeface="Times New Roman" panose="02020603050405020304" pitchFamily="18" charset="0"/>
                <a:ea typeface="Times New Roman" panose="02020603050405020304" pitchFamily="18" charset="0"/>
              </a:rPr>
              <a:t> https://www.youtube.com/watch?v=Ixq8M7jIWKU   </a:t>
            </a:r>
          </a:p>
          <a:p>
            <a:pPr marL="318770" algn="just">
              <a:spcAft>
                <a:spcPts val="0"/>
              </a:spcAft>
            </a:pPr>
            <a:r>
              <a:rPr lang="ru-RU" sz="2000" b="1" dirty="0">
                <a:solidFill>
                  <a:srgbClr val="002060"/>
                </a:solidFill>
                <a:effectLst/>
                <a:latin typeface="Times New Roman" panose="02020603050405020304" pitchFamily="18" charset="0"/>
                <a:ea typeface="Times New Roman" panose="02020603050405020304" pitchFamily="18" charset="0"/>
              </a:rPr>
              <a:t>■  Сдача музыкальной трагедии "</a:t>
            </a:r>
            <a:r>
              <a:rPr lang="ru-RU" sz="2000" b="1" dirty="0" err="1">
                <a:solidFill>
                  <a:srgbClr val="002060"/>
                </a:solidFill>
                <a:effectLst/>
                <a:latin typeface="Times New Roman" panose="02020603050405020304" pitchFamily="18" charset="0"/>
                <a:ea typeface="Times New Roman" panose="02020603050405020304" pitchFamily="18" charset="0"/>
              </a:rPr>
              <a:t>Троянки</a:t>
            </a:r>
            <a:r>
              <a:rPr lang="ru-RU" sz="2000" b="1" dirty="0">
                <a:solidFill>
                  <a:srgbClr val="002060"/>
                </a:solidFill>
                <a:effectLst/>
                <a:latin typeface="Times New Roman" panose="02020603050405020304" pitchFamily="18" charset="0"/>
                <a:ea typeface="Times New Roman" panose="02020603050405020304" pitchFamily="18" charset="0"/>
              </a:rPr>
              <a:t>". Вручение афиш от режиссера.</a:t>
            </a:r>
          </a:p>
          <a:p>
            <a:pPr marL="318770" algn="just">
              <a:spcAft>
                <a:spcPts val="0"/>
              </a:spcAft>
            </a:pPr>
            <a:r>
              <a:rPr lang="ru-RU" sz="2000" b="1" dirty="0">
                <a:solidFill>
                  <a:srgbClr val="002060"/>
                </a:solidFill>
                <a:effectLst/>
                <a:latin typeface="Times New Roman" panose="02020603050405020304" pitchFamily="18" charset="0"/>
                <a:ea typeface="Times New Roman" panose="02020603050405020304" pitchFamily="18" charset="0"/>
              </a:rPr>
              <a:t>https://www.youtube.com/watch?v=Kd7NwrC060Y </a:t>
            </a:r>
          </a:p>
          <a:p>
            <a:pPr marL="318770" algn="just">
              <a:spcAft>
                <a:spcPts val="0"/>
              </a:spcAft>
            </a:pPr>
            <a:r>
              <a:rPr lang="ru-RU" sz="2000" b="1" dirty="0">
                <a:solidFill>
                  <a:srgbClr val="002060"/>
                </a:solidFill>
                <a:effectLst/>
                <a:latin typeface="Times New Roman" panose="02020603050405020304" pitchFamily="18" charset="0"/>
                <a:ea typeface="Times New Roman" panose="02020603050405020304" pitchFamily="18" charset="0"/>
              </a:rPr>
              <a:t>■ Премьера трагедии «</a:t>
            </a:r>
            <a:r>
              <a:rPr lang="ru-RU" sz="2000" b="1" dirty="0" err="1">
                <a:solidFill>
                  <a:srgbClr val="002060"/>
                </a:solidFill>
                <a:effectLst/>
                <a:latin typeface="Times New Roman" panose="02020603050405020304" pitchFamily="18" charset="0"/>
                <a:ea typeface="Times New Roman" panose="02020603050405020304" pitchFamily="18" charset="0"/>
              </a:rPr>
              <a:t>Троянки</a:t>
            </a:r>
            <a:r>
              <a:rPr lang="ru-RU" sz="2000" b="1" dirty="0">
                <a:solidFill>
                  <a:srgbClr val="002060"/>
                </a:solidFill>
                <a:effectLst/>
                <a:latin typeface="Times New Roman" panose="02020603050405020304" pitchFamily="18" charset="0"/>
                <a:ea typeface="Times New Roman" panose="02020603050405020304" pitchFamily="18" charset="0"/>
              </a:rPr>
              <a:t>» состоялась в Государственном академическом музыкальном театре Крыма (апрель 2017г.)</a:t>
            </a:r>
          </a:p>
          <a:p>
            <a:pPr marL="318770" algn="just">
              <a:spcAft>
                <a:spcPts val="0"/>
              </a:spcAft>
            </a:pPr>
            <a:r>
              <a:rPr lang="ru-RU" sz="2000" b="1" dirty="0">
                <a:solidFill>
                  <a:srgbClr val="002060"/>
                </a:solidFill>
                <a:effectLst/>
                <a:latin typeface="Times New Roman" panose="02020603050405020304" pitchFamily="18" charset="0"/>
                <a:ea typeface="Times New Roman" panose="02020603050405020304" pitchFamily="18" charset="0"/>
              </a:rPr>
              <a:t>http://www.hecucenter.ru/ru/press/premera_tragedii_troyanki_sostoyalas_v_gosudarstvennom_akademicheskom_muzykalnom_teatre_kryma.html </a:t>
            </a:r>
          </a:p>
          <a:p>
            <a:pPr marL="318770" algn="just">
              <a:spcAft>
                <a:spcPts val="0"/>
              </a:spcAft>
            </a:pPr>
            <a:r>
              <a:rPr lang="ru-RU" sz="2000" b="1" dirty="0">
                <a:solidFill>
                  <a:srgbClr val="002060"/>
                </a:solidFill>
                <a:effectLst/>
                <a:latin typeface="Times New Roman" panose="02020603050405020304" pitchFamily="18" charset="0"/>
                <a:ea typeface="Times New Roman" panose="02020603050405020304" pitchFamily="18" charset="0"/>
              </a:rPr>
              <a:t>http://mkult.rk.gov.ru/rus/index.htm/news/356877.htm </a:t>
            </a:r>
          </a:p>
          <a:p>
            <a:pPr marL="318770" algn="just">
              <a:spcAft>
                <a:spcPts val="0"/>
              </a:spcAft>
            </a:pPr>
            <a:r>
              <a:rPr lang="ru-RU" sz="2000" b="1" dirty="0">
                <a:solidFill>
                  <a:srgbClr val="002060"/>
                </a:solidFill>
                <a:effectLst/>
                <a:latin typeface="Times New Roman" panose="02020603050405020304" pitchFamily="18" charset="0"/>
                <a:ea typeface="Times New Roman" panose="02020603050405020304" pitchFamily="18" charset="0"/>
              </a:rPr>
              <a:t>Пресс-служба Министерства культуры Республики Крым </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2195181281"/>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C471B03-C857-667F-7B55-9F524A8F036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pic>
        <p:nvPicPr>
          <p:cNvPr id="1025" name="Рисунок 51">
            <a:extLst>
              <a:ext uri="{FF2B5EF4-FFF2-40B4-BE49-F238E27FC236}">
                <a16:creationId xmlns:a16="http://schemas.microsoft.com/office/drawing/2014/main" id="{69723193-E73A-08EC-22C7-078845420F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032" y="228600"/>
            <a:ext cx="1835150" cy="6921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399AE65-3557-C5E5-2F8A-C8E2492F61CD}"/>
              </a:ext>
            </a:extLst>
          </p:cNvPr>
          <p:cNvSpPr txBox="1"/>
          <p:nvPr/>
        </p:nvSpPr>
        <p:spPr>
          <a:xfrm>
            <a:off x="2314862" y="676886"/>
            <a:ext cx="6945330" cy="5585953"/>
          </a:xfrm>
          <a:prstGeom prst="rect">
            <a:avLst/>
          </a:prstGeom>
          <a:noFill/>
        </p:spPr>
        <p:txBody>
          <a:bodyPr wrap="square">
            <a:spAutoFit/>
          </a:bodyPr>
          <a:lstStyle/>
          <a:p>
            <a:pPr algn="ctr">
              <a:tabLst>
                <a:tab pos="2969895" algn="ctr"/>
                <a:tab pos="5940425" algn="r"/>
              </a:tabLst>
            </a:pPr>
            <a:r>
              <a:rPr lang="ru-RU" sz="2400" b="1" i="1" dirty="0">
                <a:solidFill>
                  <a:srgbClr val="002060"/>
                </a:solidFill>
                <a:effectLst/>
                <a:latin typeface="Times New Roman" panose="02020603050405020304" pitchFamily="18" charset="0"/>
                <a:ea typeface="Times New Roman" panose="02020603050405020304" pitchFamily="18" charset="0"/>
              </a:rPr>
              <a:t>Г</a:t>
            </a:r>
            <a:r>
              <a:rPr lang="ru-RU" sz="2400" b="1" i="1" dirty="0">
                <a:solidFill>
                  <a:srgbClr val="FF0066"/>
                </a:solidFill>
                <a:effectLst/>
                <a:latin typeface="Times New Roman" panose="02020603050405020304" pitchFamily="18" charset="0"/>
                <a:ea typeface="Times New Roman" panose="02020603050405020304" pitchFamily="18" charset="0"/>
              </a:rPr>
              <a:t>Р</a:t>
            </a:r>
            <a:r>
              <a:rPr lang="ru-RU" sz="2400" b="1" i="1" dirty="0">
                <a:solidFill>
                  <a:srgbClr val="002060"/>
                </a:solidFill>
                <a:effectLst/>
                <a:latin typeface="Times New Roman" panose="02020603050405020304" pitchFamily="18" charset="0"/>
                <a:ea typeface="Times New Roman" panose="02020603050405020304" pitchFamily="18" charset="0"/>
              </a:rPr>
              <a:t>Е</a:t>
            </a:r>
            <a:r>
              <a:rPr lang="ru-RU" sz="2400" b="1" i="1" dirty="0">
                <a:solidFill>
                  <a:srgbClr val="339933"/>
                </a:solidFill>
                <a:effectLst/>
                <a:latin typeface="Times New Roman" panose="02020603050405020304" pitchFamily="18" charset="0"/>
                <a:ea typeface="Times New Roman" panose="02020603050405020304" pitchFamily="18" charset="0"/>
              </a:rPr>
              <a:t>Ч</a:t>
            </a:r>
            <a:r>
              <a:rPr lang="ru-RU" sz="2400" b="1" i="1" dirty="0">
                <a:solidFill>
                  <a:srgbClr val="C00000"/>
                </a:solidFill>
                <a:effectLst/>
                <a:latin typeface="Times New Roman" panose="02020603050405020304" pitchFamily="18" charset="0"/>
                <a:ea typeface="Times New Roman" panose="02020603050405020304" pitchFamily="18" charset="0"/>
              </a:rPr>
              <a:t>Е</a:t>
            </a:r>
            <a:r>
              <a:rPr lang="ru-RU" sz="2400" b="1" i="1" dirty="0">
                <a:solidFill>
                  <a:srgbClr val="002060"/>
                </a:solidFill>
                <a:effectLst/>
                <a:latin typeface="Times New Roman" panose="02020603050405020304" pitchFamily="18" charset="0"/>
                <a:ea typeface="Times New Roman" panose="02020603050405020304" pitchFamily="18" charset="0"/>
              </a:rPr>
              <a:t>С</a:t>
            </a:r>
            <a:r>
              <a:rPr lang="ru-RU" sz="2400" b="1" i="1" dirty="0">
                <a:solidFill>
                  <a:srgbClr val="FF0066"/>
                </a:solidFill>
                <a:effectLst/>
                <a:latin typeface="Times New Roman" panose="02020603050405020304" pitchFamily="18" charset="0"/>
                <a:ea typeface="Times New Roman" panose="02020603050405020304" pitchFamily="18" charset="0"/>
              </a:rPr>
              <a:t>К</a:t>
            </a:r>
            <a:r>
              <a:rPr lang="ru-RU" sz="2400" b="1" i="1" dirty="0">
                <a:solidFill>
                  <a:srgbClr val="002060"/>
                </a:solidFill>
                <a:effectLst/>
                <a:latin typeface="Times New Roman" panose="02020603050405020304" pitchFamily="18" charset="0"/>
                <a:ea typeface="Times New Roman" panose="02020603050405020304" pitchFamily="18" charset="0"/>
              </a:rPr>
              <a:t>И</a:t>
            </a:r>
            <a:r>
              <a:rPr lang="ru-RU" sz="2400" b="1" i="1" dirty="0">
                <a:solidFill>
                  <a:srgbClr val="339933"/>
                </a:solidFill>
                <a:effectLst/>
                <a:latin typeface="Times New Roman" panose="02020603050405020304" pitchFamily="18" charset="0"/>
                <a:ea typeface="Times New Roman" panose="02020603050405020304" pitchFamily="18" charset="0"/>
              </a:rPr>
              <a:t>Й </a:t>
            </a:r>
            <a:r>
              <a:rPr lang="ru-RU" sz="2400" b="1" i="1" dirty="0">
                <a:solidFill>
                  <a:srgbClr val="C00000"/>
                </a:solidFill>
                <a:effectLst/>
                <a:latin typeface="Times New Roman" panose="02020603050405020304" pitchFamily="18" charset="0"/>
                <a:ea typeface="Times New Roman" panose="02020603050405020304" pitchFamily="18" charset="0"/>
              </a:rPr>
              <a:t>К</a:t>
            </a:r>
            <a:r>
              <a:rPr lang="ru-RU" sz="2400" b="1" i="1" dirty="0">
                <a:solidFill>
                  <a:srgbClr val="002060"/>
                </a:solidFill>
                <a:effectLst/>
                <a:latin typeface="Times New Roman" panose="02020603050405020304" pitchFamily="18" charset="0"/>
                <a:ea typeface="Times New Roman" panose="02020603050405020304" pitchFamily="18" charset="0"/>
              </a:rPr>
              <a:t>У</a:t>
            </a:r>
            <a:r>
              <a:rPr lang="ru-RU" sz="2400" b="1" i="1" dirty="0">
                <a:solidFill>
                  <a:srgbClr val="0070C0"/>
                </a:solidFill>
                <a:effectLst/>
                <a:latin typeface="Times New Roman" panose="02020603050405020304" pitchFamily="18" charset="0"/>
                <a:ea typeface="Times New Roman" panose="02020603050405020304" pitchFamily="18" charset="0"/>
              </a:rPr>
              <a:t>Л</a:t>
            </a:r>
            <a:r>
              <a:rPr lang="ru-RU" sz="2400" b="1" i="1" dirty="0">
                <a:solidFill>
                  <a:srgbClr val="C00000"/>
                </a:solidFill>
                <a:effectLst/>
                <a:latin typeface="Times New Roman" panose="02020603050405020304" pitchFamily="18" charset="0"/>
                <a:ea typeface="Times New Roman" panose="02020603050405020304" pitchFamily="18" charset="0"/>
              </a:rPr>
              <a:t>Ь</a:t>
            </a:r>
            <a:r>
              <a:rPr lang="ru-RU" sz="2400" b="1" i="1" dirty="0">
                <a:solidFill>
                  <a:srgbClr val="339933"/>
                </a:solidFill>
                <a:effectLst/>
                <a:latin typeface="Times New Roman" panose="02020603050405020304" pitchFamily="18" charset="0"/>
                <a:ea typeface="Times New Roman" panose="02020603050405020304" pitchFamily="18" charset="0"/>
              </a:rPr>
              <a:t>Т</a:t>
            </a:r>
            <a:r>
              <a:rPr lang="ru-RU" sz="2400" b="1" i="1" dirty="0">
                <a:solidFill>
                  <a:srgbClr val="002060"/>
                </a:solidFill>
                <a:effectLst/>
                <a:latin typeface="Times New Roman" panose="02020603050405020304" pitchFamily="18" charset="0"/>
                <a:ea typeface="Times New Roman" panose="02020603050405020304" pitchFamily="18" charset="0"/>
              </a:rPr>
              <a:t>У</a:t>
            </a:r>
            <a:r>
              <a:rPr lang="ru-RU" sz="2400" b="1" i="1" dirty="0">
                <a:solidFill>
                  <a:srgbClr val="FF0066"/>
                </a:solidFill>
                <a:effectLst/>
                <a:latin typeface="Times New Roman" panose="02020603050405020304" pitchFamily="18" charset="0"/>
                <a:ea typeface="Times New Roman" panose="02020603050405020304" pitchFamily="18" charset="0"/>
              </a:rPr>
              <a:t>Р</a:t>
            </a:r>
            <a:r>
              <a:rPr lang="ru-RU" sz="2400" b="1" i="1" dirty="0">
                <a:solidFill>
                  <a:srgbClr val="0000CC"/>
                </a:solidFill>
                <a:effectLst/>
                <a:latin typeface="Times New Roman" panose="02020603050405020304" pitchFamily="18" charset="0"/>
                <a:ea typeface="Times New Roman" panose="02020603050405020304" pitchFamily="18" charset="0"/>
              </a:rPr>
              <a:t>Н</a:t>
            </a:r>
            <a:r>
              <a:rPr lang="ru-RU" sz="2400" b="1" i="1" dirty="0">
                <a:solidFill>
                  <a:srgbClr val="C00000"/>
                </a:solidFill>
                <a:effectLst/>
                <a:latin typeface="Times New Roman" panose="02020603050405020304" pitchFamily="18" charset="0"/>
                <a:ea typeface="Times New Roman" panose="02020603050405020304" pitchFamily="18" charset="0"/>
              </a:rPr>
              <a:t>Ы</a:t>
            </a:r>
            <a:r>
              <a:rPr lang="ru-RU" sz="2400" b="1" i="1" dirty="0">
                <a:solidFill>
                  <a:srgbClr val="0000FF"/>
                </a:solidFill>
                <a:effectLst/>
                <a:latin typeface="Times New Roman" panose="02020603050405020304" pitchFamily="18" charset="0"/>
                <a:ea typeface="Times New Roman" panose="02020603050405020304" pitchFamily="18" charset="0"/>
              </a:rPr>
              <a:t>Й </a:t>
            </a:r>
            <a:r>
              <a:rPr lang="ru-RU" sz="2400" b="1" i="1" dirty="0">
                <a:solidFill>
                  <a:srgbClr val="000099"/>
                </a:solidFill>
                <a:effectLst/>
                <a:latin typeface="Times New Roman" panose="02020603050405020304" pitchFamily="18" charset="0"/>
                <a:ea typeface="Times New Roman" panose="02020603050405020304" pitchFamily="18" charset="0"/>
              </a:rPr>
              <a:t>Ц</a:t>
            </a:r>
            <a:r>
              <a:rPr lang="ru-RU" sz="2400" b="1" i="1" dirty="0">
                <a:solidFill>
                  <a:srgbClr val="C00000"/>
                </a:solidFill>
                <a:effectLst/>
                <a:latin typeface="Times New Roman" panose="02020603050405020304" pitchFamily="18" charset="0"/>
                <a:ea typeface="Times New Roman" panose="02020603050405020304" pitchFamily="18" charset="0"/>
              </a:rPr>
              <a:t>Е</a:t>
            </a:r>
            <a:r>
              <a:rPr lang="ru-RU" sz="2400" b="1" i="1" dirty="0">
                <a:solidFill>
                  <a:srgbClr val="FF0066"/>
                </a:solidFill>
                <a:effectLst/>
                <a:latin typeface="Times New Roman" panose="02020603050405020304" pitchFamily="18" charset="0"/>
                <a:ea typeface="Times New Roman" panose="02020603050405020304" pitchFamily="18" charset="0"/>
              </a:rPr>
              <a:t>Н</a:t>
            </a:r>
            <a:r>
              <a:rPr lang="ru-RU" sz="2400" b="1" i="1" dirty="0">
                <a:solidFill>
                  <a:srgbClr val="002060"/>
                </a:solidFill>
                <a:effectLst/>
                <a:latin typeface="Times New Roman" panose="02020603050405020304" pitchFamily="18" charset="0"/>
                <a:ea typeface="Times New Roman" panose="02020603050405020304" pitchFamily="18" charset="0"/>
              </a:rPr>
              <a:t>Т</a:t>
            </a:r>
            <a:r>
              <a:rPr lang="ru-RU" sz="2400" b="1" i="1" dirty="0">
                <a:solidFill>
                  <a:srgbClr val="339933"/>
                </a:solidFill>
                <a:effectLst/>
                <a:latin typeface="Times New Roman" panose="02020603050405020304" pitchFamily="18" charset="0"/>
                <a:ea typeface="Times New Roman" panose="02020603050405020304" pitchFamily="18" charset="0"/>
              </a:rPr>
              <a:t>Р </a:t>
            </a:r>
            <a:r>
              <a:rPr lang="ru-RU" sz="2400" b="1" i="1" dirty="0">
                <a:solidFill>
                  <a:srgbClr val="002060"/>
                </a:solidFill>
                <a:effectLst/>
                <a:latin typeface="Times New Roman" panose="02020603050405020304" pitchFamily="18" charset="0"/>
                <a:ea typeface="Times New Roman" panose="02020603050405020304" pitchFamily="18" charset="0"/>
              </a:rPr>
              <a:t>- </a:t>
            </a:r>
            <a:r>
              <a:rPr lang="ru-RU" sz="2400" b="1" i="1" dirty="0">
                <a:solidFill>
                  <a:srgbClr val="0070C0"/>
                </a:solidFill>
                <a:effectLst/>
                <a:latin typeface="Times New Roman" panose="02020603050405020304" pitchFamily="18" charset="0"/>
                <a:ea typeface="Times New Roman" panose="02020603050405020304" pitchFamily="18" charset="0"/>
              </a:rPr>
              <a:t>Г</a:t>
            </a:r>
            <a:r>
              <a:rPr lang="ru-RU" sz="2400" b="1" i="1" dirty="0">
                <a:solidFill>
                  <a:srgbClr val="C00000"/>
                </a:solidFill>
                <a:effectLst/>
                <a:latin typeface="Times New Roman" panose="02020603050405020304" pitchFamily="18" charset="0"/>
                <a:ea typeface="Times New Roman" panose="02020603050405020304" pitchFamily="18" charset="0"/>
              </a:rPr>
              <a:t>К</a:t>
            </a:r>
            <a:r>
              <a:rPr lang="ru-RU" sz="2400" b="1" i="1" dirty="0">
                <a:solidFill>
                  <a:srgbClr val="339933"/>
                </a:solidFill>
                <a:effectLst/>
                <a:latin typeface="Times New Roman" panose="02020603050405020304" pitchFamily="18" charset="0"/>
                <a:ea typeface="Times New Roman" panose="02020603050405020304" pitchFamily="18" charset="0"/>
              </a:rPr>
              <a:t>Ц </a:t>
            </a:r>
            <a:r>
              <a:rPr lang="ru-RU" sz="2400" b="1" i="1" dirty="0">
                <a:solidFill>
                  <a:srgbClr val="0000CC"/>
                </a:solidFill>
                <a:effectLst/>
                <a:latin typeface="Times New Roman" panose="02020603050405020304" pitchFamily="18" charset="0"/>
                <a:ea typeface="Times New Roman" panose="02020603050405020304" pitchFamily="18" charset="0"/>
              </a:rPr>
              <a:t>!</a:t>
            </a:r>
            <a:r>
              <a:rPr lang="ru-RU" sz="2400" b="1" i="1" dirty="0">
                <a:solidFill>
                  <a:srgbClr val="C00000"/>
                </a:solidFill>
                <a:effectLst/>
                <a:latin typeface="Times New Roman" panose="02020603050405020304" pitchFamily="18" charset="0"/>
                <a:ea typeface="Times New Roman" panose="02020603050405020304" pitchFamily="18" charset="0"/>
              </a:rPr>
              <a:t>!</a:t>
            </a:r>
            <a:r>
              <a:rPr lang="ru-RU" sz="2400" b="1" i="1" dirty="0">
                <a:solidFill>
                  <a:srgbClr val="0000CC"/>
                </a:solidFill>
                <a:effectLst/>
                <a:latin typeface="Times New Roman" panose="02020603050405020304" pitchFamily="18" charset="0"/>
                <a:ea typeface="Times New Roman" panose="02020603050405020304" pitchFamily="18" charset="0"/>
              </a:rPr>
              <a:t>!</a:t>
            </a:r>
            <a:endParaRPr lang="el-GR" sz="2400" dirty="0">
              <a:effectLst/>
              <a:latin typeface="Times New Roman" panose="02020603050405020304" pitchFamily="18" charset="0"/>
              <a:ea typeface="Times New Roman" panose="02020603050405020304" pitchFamily="18" charset="0"/>
            </a:endParaRPr>
          </a:p>
          <a:p>
            <a:pPr algn="ctr">
              <a:tabLst>
                <a:tab pos="2969895" algn="ctr"/>
                <a:tab pos="5940425" algn="r"/>
              </a:tabLst>
            </a:pPr>
            <a:r>
              <a:rPr lang="ru-RU" sz="2400" b="1" i="1" dirty="0">
                <a:solidFill>
                  <a:srgbClr val="002060"/>
                </a:solidFill>
                <a:effectLst/>
                <a:latin typeface="Times New Roman" panose="02020603050405020304" pitchFamily="18" charset="0"/>
                <a:ea typeface="Times New Roman" panose="02020603050405020304" pitchFamily="18" charset="0"/>
              </a:rPr>
              <a:t> А</a:t>
            </a:r>
            <a:r>
              <a:rPr lang="ru-RU" sz="2400" b="1" i="1" dirty="0">
                <a:solidFill>
                  <a:srgbClr val="0070C0"/>
                </a:solidFill>
                <a:effectLst/>
                <a:latin typeface="Times New Roman" panose="02020603050405020304" pitchFamily="18" charset="0"/>
                <a:ea typeface="Times New Roman" panose="02020603050405020304" pitchFamily="18" charset="0"/>
              </a:rPr>
              <a:t>К</a:t>
            </a:r>
            <a:r>
              <a:rPr lang="ru-RU" sz="2400" b="1" i="1" dirty="0">
                <a:solidFill>
                  <a:srgbClr val="C00000"/>
                </a:solidFill>
                <a:effectLst/>
                <a:latin typeface="Times New Roman" panose="02020603050405020304" pitchFamily="18" charset="0"/>
                <a:ea typeface="Times New Roman" panose="02020603050405020304" pitchFamily="18" charset="0"/>
              </a:rPr>
              <a:t>Т</a:t>
            </a:r>
            <a:r>
              <a:rPr lang="ru-RU" sz="2400" b="1" i="1" dirty="0">
                <a:solidFill>
                  <a:srgbClr val="339933"/>
                </a:solidFill>
                <a:effectLst/>
                <a:latin typeface="Times New Roman" panose="02020603050405020304" pitchFamily="18" charset="0"/>
                <a:ea typeface="Times New Roman" panose="02020603050405020304" pitchFamily="18" charset="0"/>
              </a:rPr>
              <a:t>И</a:t>
            </a:r>
            <a:r>
              <a:rPr lang="ru-RU" sz="2400" b="1" i="1" dirty="0">
                <a:solidFill>
                  <a:srgbClr val="FF0066"/>
                </a:solidFill>
                <a:effectLst/>
                <a:latin typeface="Times New Roman" panose="02020603050405020304" pitchFamily="18" charset="0"/>
                <a:ea typeface="Times New Roman" panose="02020603050405020304" pitchFamily="18" charset="0"/>
              </a:rPr>
              <a:t>В</a:t>
            </a:r>
            <a:r>
              <a:rPr lang="ru-RU" sz="2400" b="1" i="1" dirty="0">
                <a:solidFill>
                  <a:srgbClr val="002060"/>
                </a:solidFill>
                <a:effectLst/>
                <a:latin typeface="Times New Roman" panose="02020603050405020304" pitchFamily="18" charset="0"/>
                <a:ea typeface="Times New Roman" panose="02020603050405020304" pitchFamily="18" charset="0"/>
              </a:rPr>
              <a:t>Н</a:t>
            </a:r>
            <a:r>
              <a:rPr lang="ru-RU" sz="2400" b="1" i="1" dirty="0">
                <a:solidFill>
                  <a:srgbClr val="FF0066"/>
                </a:solidFill>
                <a:effectLst/>
                <a:latin typeface="Times New Roman" panose="02020603050405020304" pitchFamily="18" charset="0"/>
                <a:ea typeface="Times New Roman" panose="02020603050405020304" pitchFamily="18" charset="0"/>
              </a:rPr>
              <a:t>О</a:t>
            </a:r>
            <a:r>
              <a:rPr lang="ru-RU" sz="2400" b="1" i="1" dirty="0">
                <a:solidFill>
                  <a:srgbClr val="339933"/>
                </a:solidFill>
                <a:effectLst/>
                <a:latin typeface="Times New Roman" panose="02020603050405020304" pitchFamily="18" charset="0"/>
                <a:ea typeface="Times New Roman" panose="02020603050405020304" pitchFamily="18" charset="0"/>
              </a:rPr>
              <a:t>С</a:t>
            </a:r>
            <a:r>
              <a:rPr lang="ru-RU" sz="2400" b="1" i="1" dirty="0">
                <a:solidFill>
                  <a:srgbClr val="C00000"/>
                </a:solidFill>
                <a:effectLst/>
                <a:latin typeface="Times New Roman" panose="02020603050405020304" pitchFamily="18" charset="0"/>
                <a:ea typeface="Times New Roman" panose="02020603050405020304" pitchFamily="18" charset="0"/>
              </a:rPr>
              <a:t>Т</a:t>
            </a:r>
            <a:r>
              <a:rPr lang="ru-RU" sz="2400" b="1" i="1" dirty="0">
                <a:solidFill>
                  <a:srgbClr val="002060"/>
                </a:solidFill>
                <a:effectLst/>
                <a:latin typeface="Times New Roman" panose="02020603050405020304" pitchFamily="18" charset="0"/>
                <a:ea typeface="Times New Roman" panose="02020603050405020304" pitchFamily="18" charset="0"/>
              </a:rPr>
              <a:t>Ь - </a:t>
            </a:r>
            <a:r>
              <a:rPr lang="ru-RU" sz="2400" b="1" i="1" dirty="0">
                <a:solidFill>
                  <a:srgbClr val="FF0066"/>
                </a:solidFill>
                <a:effectLst/>
                <a:latin typeface="Times New Roman" panose="02020603050405020304" pitchFamily="18" charset="0"/>
                <a:ea typeface="Times New Roman" panose="02020603050405020304" pitchFamily="18" charset="0"/>
              </a:rPr>
              <a:t>П</a:t>
            </a:r>
            <a:r>
              <a:rPr lang="ru-RU" sz="2400" b="1" i="1" dirty="0">
                <a:solidFill>
                  <a:srgbClr val="002060"/>
                </a:solidFill>
                <a:effectLst/>
                <a:latin typeface="Times New Roman" panose="02020603050405020304" pitchFamily="18" charset="0"/>
                <a:ea typeface="Times New Roman" panose="02020603050405020304" pitchFamily="18" charset="0"/>
              </a:rPr>
              <a:t>О</a:t>
            </a:r>
            <a:r>
              <a:rPr lang="ru-RU" sz="2400" b="1" i="1" dirty="0">
                <a:solidFill>
                  <a:srgbClr val="339933"/>
                </a:solidFill>
                <a:effectLst/>
                <a:latin typeface="Times New Roman" panose="02020603050405020304" pitchFamily="18" charset="0"/>
                <a:ea typeface="Times New Roman" panose="02020603050405020304" pitchFamily="18" charset="0"/>
              </a:rPr>
              <a:t>С</a:t>
            </a:r>
            <a:r>
              <a:rPr lang="ru-RU" sz="2400" b="1" i="1" dirty="0">
                <a:solidFill>
                  <a:srgbClr val="C00000"/>
                </a:solidFill>
                <a:effectLst/>
                <a:latin typeface="Times New Roman" panose="02020603050405020304" pitchFamily="18" charset="0"/>
                <a:ea typeface="Times New Roman" panose="02020603050405020304" pitchFamily="18" charset="0"/>
              </a:rPr>
              <a:t>Т</a:t>
            </a:r>
            <a:r>
              <a:rPr lang="ru-RU" sz="2400" b="1" i="1" dirty="0">
                <a:solidFill>
                  <a:srgbClr val="002060"/>
                </a:solidFill>
                <a:effectLst/>
                <a:latin typeface="Times New Roman" panose="02020603050405020304" pitchFamily="18" charset="0"/>
                <a:ea typeface="Times New Roman" panose="02020603050405020304" pitchFamily="18" charset="0"/>
              </a:rPr>
              <a:t>О</a:t>
            </a:r>
            <a:r>
              <a:rPr lang="ru-RU" sz="2400" b="1" i="1" dirty="0">
                <a:solidFill>
                  <a:srgbClr val="0070C0"/>
                </a:solidFill>
                <a:effectLst/>
                <a:latin typeface="Times New Roman" panose="02020603050405020304" pitchFamily="18" charset="0"/>
                <a:ea typeface="Times New Roman" panose="02020603050405020304" pitchFamily="18" charset="0"/>
              </a:rPr>
              <a:t>Я</a:t>
            </a:r>
            <a:r>
              <a:rPr lang="ru-RU" sz="2400" b="1" i="1" dirty="0">
                <a:solidFill>
                  <a:srgbClr val="C00000"/>
                </a:solidFill>
                <a:effectLst/>
                <a:latin typeface="Times New Roman" panose="02020603050405020304" pitchFamily="18" charset="0"/>
                <a:ea typeface="Times New Roman" panose="02020603050405020304" pitchFamily="18" charset="0"/>
              </a:rPr>
              <a:t>Н</a:t>
            </a:r>
            <a:r>
              <a:rPr lang="ru-RU" sz="2400" b="1" i="1" dirty="0">
                <a:solidFill>
                  <a:srgbClr val="339933"/>
                </a:solidFill>
                <a:effectLst/>
                <a:latin typeface="Times New Roman" panose="02020603050405020304" pitchFamily="18" charset="0"/>
                <a:ea typeface="Times New Roman" panose="02020603050405020304" pitchFamily="18" charset="0"/>
              </a:rPr>
              <a:t>С</a:t>
            </a:r>
            <a:r>
              <a:rPr lang="ru-RU" sz="2400" b="1" i="1" dirty="0">
                <a:solidFill>
                  <a:srgbClr val="002060"/>
                </a:solidFill>
                <a:effectLst/>
                <a:latin typeface="Times New Roman" panose="02020603050405020304" pitchFamily="18" charset="0"/>
                <a:ea typeface="Times New Roman" panose="02020603050405020304" pitchFamily="18" charset="0"/>
              </a:rPr>
              <a:t>Т</a:t>
            </a:r>
            <a:r>
              <a:rPr lang="ru-RU" sz="2400" b="1" i="1" dirty="0">
                <a:solidFill>
                  <a:srgbClr val="FF0066"/>
                </a:solidFill>
                <a:effectLst/>
                <a:latin typeface="Times New Roman" panose="02020603050405020304" pitchFamily="18" charset="0"/>
                <a:ea typeface="Times New Roman" panose="02020603050405020304" pitchFamily="18" charset="0"/>
              </a:rPr>
              <a:t>В</a:t>
            </a:r>
            <a:r>
              <a:rPr lang="ru-RU" sz="2400" b="1" i="1" dirty="0">
                <a:solidFill>
                  <a:srgbClr val="0000CC"/>
                </a:solidFill>
                <a:effectLst/>
                <a:latin typeface="Times New Roman" panose="02020603050405020304" pitchFamily="18" charset="0"/>
                <a:ea typeface="Times New Roman" panose="02020603050405020304" pitchFamily="18" charset="0"/>
              </a:rPr>
              <a:t>О - </a:t>
            </a:r>
            <a:r>
              <a:rPr lang="ru-RU" sz="2400" b="1" i="1" dirty="0">
                <a:solidFill>
                  <a:srgbClr val="C00000"/>
                </a:solidFill>
                <a:effectLst/>
                <a:latin typeface="Times New Roman" panose="02020603050405020304" pitchFamily="18" charset="0"/>
                <a:ea typeface="Times New Roman" panose="02020603050405020304" pitchFamily="18" charset="0"/>
              </a:rPr>
              <a:t>П</a:t>
            </a:r>
            <a:r>
              <a:rPr lang="ru-RU" sz="2400" b="1" i="1" dirty="0">
                <a:solidFill>
                  <a:srgbClr val="0000FF"/>
                </a:solidFill>
                <a:effectLst/>
                <a:latin typeface="Times New Roman" panose="02020603050405020304" pitchFamily="18" charset="0"/>
                <a:ea typeface="Times New Roman" panose="02020603050405020304" pitchFamily="18" charset="0"/>
              </a:rPr>
              <a:t>О</a:t>
            </a:r>
            <a:r>
              <a:rPr lang="ru-RU" sz="2400" b="1" i="1" dirty="0">
                <a:solidFill>
                  <a:srgbClr val="000099"/>
                </a:solidFill>
                <a:effectLst/>
                <a:latin typeface="Times New Roman" panose="02020603050405020304" pitchFamily="18" charset="0"/>
                <a:ea typeface="Times New Roman" panose="02020603050405020304" pitchFamily="18" charset="0"/>
              </a:rPr>
              <a:t>С</a:t>
            </a:r>
            <a:r>
              <a:rPr lang="ru-RU" sz="2400" b="1" i="1" dirty="0">
                <a:solidFill>
                  <a:srgbClr val="C00000"/>
                </a:solidFill>
                <a:effectLst/>
                <a:latin typeface="Times New Roman" panose="02020603050405020304" pitchFamily="18" charset="0"/>
                <a:ea typeface="Times New Roman" panose="02020603050405020304" pitchFamily="18" charset="0"/>
              </a:rPr>
              <a:t>Л</a:t>
            </a:r>
            <a:r>
              <a:rPr lang="ru-RU" sz="2400" b="1" i="1" dirty="0">
                <a:solidFill>
                  <a:srgbClr val="FF0066"/>
                </a:solidFill>
                <a:effectLst/>
                <a:latin typeface="Times New Roman" panose="02020603050405020304" pitchFamily="18" charset="0"/>
                <a:ea typeface="Times New Roman" panose="02020603050405020304" pitchFamily="18" charset="0"/>
              </a:rPr>
              <a:t>Е</a:t>
            </a:r>
            <a:r>
              <a:rPr lang="ru-RU" sz="2400" b="1" i="1" dirty="0">
                <a:solidFill>
                  <a:srgbClr val="002060"/>
                </a:solidFill>
                <a:effectLst/>
                <a:latin typeface="Times New Roman" panose="02020603050405020304" pitchFamily="18" charset="0"/>
                <a:ea typeface="Times New Roman" panose="02020603050405020304" pitchFamily="18" charset="0"/>
              </a:rPr>
              <a:t>Д</a:t>
            </a:r>
            <a:r>
              <a:rPr lang="ru-RU" sz="2400" b="1" i="1" dirty="0">
                <a:solidFill>
                  <a:srgbClr val="339933"/>
                </a:solidFill>
                <a:effectLst/>
                <a:latin typeface="Times New Roman" panose="02020603050405020304" pitchFamily="18" charset="0"/>
                <a:ea typeface="Times New Roman" panose="02020603050405020304" pitchFamily="18" charset="0"/>
              </a:rPr>
              <a:t>О</a:t>
            </a:r>
            <a:r>
              <a:rPr lang="ru-RU" sz="2400" b="1" i="1" dirty="0">
                <a:solidFill>
                  <a:srgbClr val="C00000"/>
                </a:solidFill>
                <a:effectLst/>
                <a:latin typeface="Times New Roman" panose="02020603050405020304" pitchFamily="18" charset="0"/>
                <a:ea typeface="Times New Roman" panose="02020603050405020304" pitchFamily="18" charset="0"/>
              </a:rPr>
              <a:t>В</a:t>
            </a:r>
            <a:r>
              <a:rPr lang="ru-RU" sz="2400" b="1" i="1" dirty="0">
                <a:solidFill>
                  <a:srgbClr val="002060"/>
                </a:solidFill>
                <a:effectLst/>
                <a:latin typeface="Times New Roman" panose="02020603050405020304" pitchFamily="18" charset="0"/>
                <a:ea typeface="Times New Roman" panose="02020603050405020304" pitchFamily="18" charset="0"/>
              </a:rPr>
              <a:t>А</a:t>
            </a:r>
            <a:r>
              <a:rPr lang="ru-RU" sz="2400" b="1" i="1" dirty="0">
                <a:solidFill>
                  <a:srgbClr val="C00000"/>
                </a:solidFill>
                <a:effectLst/>
                <a:latin typeface="Times New Roman" panose="02020603050405020304" pitchFamily="18" charset="0"/>
                <a:ea typeface="Times New Roman" panose="02020603050405020304" pitchFamily="18" charset="0"/>
              </a:rPr>
              <a:t>Т</a:t>
            </a:r>
            <a:r>
              <a:rPr lang="ru-RU" sz="2400" b="1" i="1" dirty="0">
                <a:solidFill>
                  <a:srgbClr val="339933"/>
                </a:solidFill>
                <a:effectLst/>
                <a:latin typeface="Times New Roman" panose="02020603050405020304" pitchFamily="18" charset="0"/>
                <a:ea typeface="Times New Roman" panose="02020603050405020304" pitchFamily="18" charset="0"/>
              </a:rPr>
              <a:t>ЕЛ</a:t>
            </a:r>
            <a:r>
              <a:rPr lang="ru-RU" sz="2400" b="1" i="1" dirty="0">
                <a:solidFill>
                  <a:srgbClr val="FF0066"/>
                </a:solidFill>
                <a:effectLst/>
                <a:latin typeface="Times New Roman" panose="02020603050405020304" pitchFamily="18" charset="0"/>
                <a:ea typeface="Times New Roman" panose="02020603050405020304" pitchFamily="18" charset="0"/>
              </a:rPr>
              <a:t>Ь</a:t>
            </a:r>
            <a:r>
              <a:rPr lang="ru-RU" sz="2400" b="1" i="1" dirty="0">
                <a:solidFill>
                  <a:srgbClr val="002060"/>
                </a:solidFill>
                <a:effectLst/>
                <a:latin typeface="Times New Roman" panose="02020603050405020304" pitchFamily="18" charset="0"/>
                <a:ea typeface="Times New Roman" panose="02020603050405020304" pitchFamily="18" charset="0"/>
              </a:rPr>
              <a:t>Н</a:t>
            </a:r>
            <a:r>
              <a:rPr lang="ru-RU" sz="2400" b="1" i="1" dirty="0">
                <a:solidFill>
                  <a:srgbClr val="FF0066"/>
                </a:solidFill>
                <a:effectLst/>
                <a:latin typeface="Times New Roman" panose="02020603050405020304" pitchFamily="18" charset="0"/>
                <a:ea typeface="Times New Roman" panose="02020603050405020304" pitchFamily="18" charset="0"/>
              </a:rPr>
              <a:t>О</a:t>
            </a:r>
            <a:r>
              <a:rPr lang="ru-RU" sz="2400" b="1" i="1" dirty="0">
                <a:solidFill>
                  <a:srgbClr val="339933"/>
                </a:solidFill>
                <a:effectLst/>
                <a:latin typeface="Times New Roman" panose="02020603050405020304" pitchFamily="18" charset="0"/>
                <a:ea typeface="Times New Roman" panose="02020603050405020304" pitchFamily="18" charset="0"/>
              </a:rPr>
              <a:t>С</a:t>
            </a:r>
            <a:r>
              <a:rPr lang="ru-RU" sz="2400" b="1" i="1" dirty="0">
                <a:solidFill>
                  <a:srgbClr val="C00000"/>
                </a:solidFill>
                <a:effectLst/>
                <a:latin typeface="Times New Roman" panose="02020603050405020304" pitchFamily="18" charset="0"/>
                <a:ea typeface="Times New Roman" panose="02020603050405020304" pitchFamily="18" charset="0"/>
              </a:rPr>
              <a:t>Т</a:t>
            </a:r>
            <a:r>
              <a:rPr lang="ru-RU" sz="2400" b="1" i="1" dirty="0">
                <a:solidFill>
                  <a:srgbClr val="002060"/>
                </a:solidFill>
                <a:effectLst/>
                <a:latin typeface="Times New Roman" panose="02020603050405020304" pitchFamily="18" charset="0"/>
                <a:ea typeface="Times New Roman" panose="02020603050405020304" pitchFamily="18" charset="0"/>
              </a:rPr>
              <a:t>Ь - </a:t>
            </a:r>
            <a:r>
              <a:rPr lang="ru-RU" sz="2400" b="1" i="1" dirty="0">
                <a:solidFill>
                  <a:srgbClr val="FF0066"/>
                </a:solidFill>
                <a:effectLst/>
                <a:latin typeface="Times New Roman" panose="02020603050405020304" pitchFamily="18" charset="0"/>
                <a:ea typeface="Times New Roman" panose="02020603050405020304" pitchFamily="18" charset="0"/>
              </a:rPr>
              <a:t>В</a:t>
            </a:r>
            <a:r>
              <a:rPr lang="ru-RU" sz="2400" b="1" i="1" dirty="0">
                <a:solidFill>
                  <a:srgbClr val="002060"/>
                </a:solidFill>
                <a:effectLst/>
                <a:latin typeface="Times New Roman" panose="02020603050405020304" pitchFamily="18" charset="0"/>
                <a:ea typeface="Times New Roman" panose="02020603050405020304" pitchFamily="18" charset="0"/>
              </a:rPr>
              <a:t>ЕР</a:t>
            </a:r>
            <a:r>
              <a:rPr lang="ru-RU" sz="2400" b="1" i="1" dirty="0">
                <a:solidFill>
                  <a:srgbClr val="339933"/>
                </a:solidFill>
                <a:effectLst/>
                <a:latin typeface="Times New Roman" panose="02020603050405020304" pitchFamily="18" charset="0"/>
                <a:ea typeface="Times New Roman" panose="02020603050405020304" pitchFamily="18" charset="0"/>
              </a:rPr>
              <a:t>Н</a:t>
            </a:r>
            <a:r>
              <a:rPr lang="ru-RU" sz="2400" b="1" i="1" dirty="0">
                <a:solidFill>
                  <a:srgbClr val="C00000"/>
                </a:solidFill>
                <a:effectLst/>
                <a:latin typeface="Times New Roman" panose="02020603050405020304" pitchFamily="18" charset="0"/>
                <a:ea typeface="Times New Roman" panose="02020603050405020304" pitchFamily="18" charset="0"/>
              </a:rPr>
              <a:t>О</a:t>
            </a:r>
            <a:r>
              <a:rPr lang="ru-RU" sz="2400" b="1" i="1" dirty="0">
                <a:solidFill>
                  <a:srgbClr val="002060"/>
                </a:solidFill>
                <a:effectLst/>
                <a:latin typeface="Times New Roman" panose="02020603050405020304" pitchFamily="18" charset="0"/>
                <a:ea typeface="Times New Roman" panose="02020603050405020304" pitchFamily="18" charset="0"/>
              </a:rPr>
              <a:t>С</a:t>
            </a:r>
            <a:r>
              <a:rPr lang="ru-RU" sz="2400" b="1" i="1" dirty="0">
                <a:solidFill>
                  <a:srgbClr val="0070C0"/>
                </a:solidFill>
                <a:effectLst/>
                <a:latin typeface="Times New Roman" panose="02020603050405020304" pitchFamily="18" charset="0"/>
                <a:ea typeface="Times New Roman" panose="02020603050405020304" pitchFamily="18" charset="0"/>
              </a:rPr>
              <a:t>Т</a:t>
            </a:r>
            <a:r>
              <a:rPr lang="ru-RU" sz="2400" b="1" i="1" dirty="0">
                <a:solidFill>
                  <a:srgbClr val="C00000"/>
                </a:solidFill>
                <a:effectLst/>
                <a:latin typeface="Times New Roman" panose="02020603050405020304" pitchFamily="18" charset="0"/>
                <a:ea typeface="Times New Roman" panose="02020603050405020304" pitchFamily="18" charset="0"/>
              </a:rPr>
              <a:t>Ь – </a:t>
            </a:r>
            <a:r>
              <a:rPr lang="ru-RU" sz="2400" b="1" i="1" dirty="0">
                <a:solidFill>
                  <a:srgbClr val="339933"/>
                </a:solidFill>
                <a:effectLst/>
                <a:latin typeface="Times New Roman" panose="02020603050405020304" pitchFamily="18" charset="0"/>
                <a:ea typeface="Times New Roman" panose="02020603050405020304" pitchFamily="18" charset="0"/>
              </a:rPr>
              <a:t>П</a:t>
            </a:r>
            <a:r>
              <a:rPr lang="ru-RU" sz="2400" b="1" i="1" dirty="0">
                <a:solidFill>
                  <a:srgbClr val="002060"/>
                </a:solidFill>
                <a:effectLst/>
                <a:latin typeface="Times New Roman" panose="02020603050405020304" pitchFamily="18" charset="0"/>
                <a:ea typeface="Times New Roman" panose="02020603050405020304" pitchFamily="18" charset="0"/>
              </a:rPr>
              <a:t>Р</a:t>
            </a:r>
            <a:r>
              <a:rPr lang="ru-RU" sz="2400" b="1" i="1" dirty="0">
                <a:solidFill>
                  <a:srgbClr val="FF0066"/>
                </a:solidFill>
                <a:effectLst/>
                <a:latin typeface="Times New Roman" panose="02020603050405020304" pitchFamily="18" charset="0"/>
                <a:ea typeface="Times New Roman" panose="02020603050405020304" pitchFamily="18" charset="0"/>
              </a:rPr>
              <a:t>Е</a:t>
            </a:r>
            <a:r>
              <a:rPr lang="ru-RU" sz="2400" b="1" i="1" dirty="0">
                <a:solidFill>
                  <a:srgbClr val="0000CC"/>
                </a:solidFill>
                <a:effectLst/>
                <a:latin typeface="Times New Roman" panose="02020603050405020304" pitchFamily="18" charset="0"/>
                <a:ea typeface="Times New Roman" panose="02020603050405020304" pitchFamily="18" charset="0"/>
              </a:rPr>
              <a:t>Д</a:t>
            </a:r>
            <a:r>
              <a:rPr lang="ru-RU" sz="2400" b="1" i="1" dirty="0">
                <a:solidFill>
                  <a:srgbClr val="C00000"/>
                </a:solidFill>
                <a:effectLst/>
                <a:latin typeface="Times New Roman" panose="02020603050405020304" pitchFamily="18" charset="0"/>
                <a:ea typeface="Times New Roman" panose="02020603050405020304" pitchFamily="18" charset="0"/>
              </a:rPr>
              <a:t>А</a:t>
            </a:r>
            <a:r>
              <a:rPr lang="ru-RU" sz="2400" b="1" i="1" dirty="0">
                <a:solidFill>
                  <a:srgbClr val="0000FF"/>
                </a:solidFill>
                <a:effectLst/>
                <a:latin typeface="Times New Roman" panose="02020603050405020304" pitchFamily="18" charset="0"/>
                <a:ea typeface="Times New Roman" panose="02020603050405020304" pitchFamily="18" charset="0"/>
              </a:rPr>
              <a:t>Н</a:t>
            </a:r>
            <a:r>
              <a:rPr lang="ru-RU" sz="2400" b="1" i="1" dirty="0">
                <a:solidFill>
                  <a:srgbClr val="000099"/>
                </a:solidFill>
                <a:effectLst/>
                <a:latin typeface="Times New Roman" panose="02020603050405020304" pitchFamily="18" charset="0"/>
                <a:ea typeface="Times New Roman" panose="02020603050405020304" pitchFamily="18" charset="0"/>
              </a:rPr>
              <a:t>Н</a:t>
            </a:r>
            <a:r>
              <a:rPr lang="ru-RU" sz="2400" b="1" i="1" dirty="0">
                <a:solidFill>
                  <a:srgbClr val="C00000"/>
                </a:solidFill>
                <a:effectLst/>
                <a:latin typeface="Times New Roman" panose="02020603050405020304" pitchFamily="18" charset="0"/>
                <a:ea typeface="Times New Roman" panose="02020603050405020304" pitchFamily="18" charset="0"/>
              </a:rPr>
              <a:t>О</a:t>
            </a:r>
            <a:r>
              <a:rPr lang="ru-RU" sz="2400" b="1" i="1" dirty="0">
                <a:solidFill>
                  <a:srgbClr val="FF0066"/>
                </a:solidFill>
                <a:effectLst/>
                <a:latin typeface="Times New Roman" panose="02020603050405020304" pitchFamily="18" charset="0"/>
                <a:ea typeface="Times New Roman" panose="02020603050405020304" pitchFamily="18" charset="0"/>
              </a:rPr>
              <a:t>С</a:t>
            </a:r>
            <a:r>
              <a:rPr lang="ru-RU" sz="2400" b="1" i="1" dirty="0">
                <a:solidFill>
                  <a:srgbClr val="002060"/>
                </a:solidFill>
                <a:effectLst/>
                <a:latin typeface="Times New Roman" panose="02020603050405020304" pitchFamily="18" charset="0"/>
                <a:ea typeface="Times New Roman" panose="02020603050405020304" pitchFamily="18" charset="0"/>
              </a:rPr>
              <a:t>Т</a:t>
            </a:r>
            <a:r>
              <a:rPr lang="ru-RU" sz="2400" b="1" i="1" dirty="0">
                <a:solidFill>
                  <a:srgbClr val="339933"/>
                </a:solidFill>
                <a:effectLst/>
                <a:latin typeface="Times New Roman" panose="02020603050405020304" pitchFamily="18" charset="0"/>
                <a:ea typeface="Times New Roman" panose="02020603050405020304" pitchFamily="18" charset="0"/>
              </a:rPr>
              <a:t>Ь </a:t>
            </a:r>
            <a:r>
              <a:rPr lang="ru-RU" sz="2400" b="1" i="1" dirty="0">
                <a:solidFill>
                  <a:srgbClr val="FF0066"/>
                </a:solidFill>
                <a:effectLst/>
                <a:latin typeface="Times New Roman" panose="02020603050405020304" pitchFamily="18" charset="0"/>
                <a:ea typeface="Times New Roman" panose="02020603050405020304" pitchFamily="18" charset="0"/>
              </a:rPr>
              <a:t>Д</a:t>
            </a:r>
            <a:r>
              <a:rPr lang="ru-RU" sz="2400" b="1" i="1" dirty="0">
                <a:solidFill>
                  <a:srgbClr val="002060"/>
                </a:solidFill>
                <a:effectLst/>
                <a:latin typeface="Times New Roman" panose="02020603050405020304" pitchFamily="18" charset="0"/>
                <a:ea typeface="Times New Roman" panose="02020603050405020304" pitchFamily="18" charset="0"/>
              </a:rPr>
              <a:t>Е</a:t>
            </a:r>
            <a:r>
              <a:rPr lang="ru-RU" sz="2400" b="1" i="1" dirty="0">
                <a:solidFill>
                  <a:srgbClr val="339933"/>
                </a:solidFill>
                <a:effectLst/>
                <a:latin typeface="Times New Roman" panose="02020603050405020304" pitchFamily="18" charset="0"/>
                <a:ea typeface="Times New Roman" panose="02020603050405020304" pitchFamily="18" charset="0"/>
              </a:rPr>
              <a:t>Л</a:t>
            </a:r>
            <a:r>
              <a:rPr lang="ru-RU" sz="2400" b="1" i="1" dirty="0">
                <a:solidFill>
                  <a:srgbClr val="C00000"/>
                </a:solidFill>
                <a:effectLst/>
                <a:latin typeface="Times New Roman" panose="02020603050405020304" pitchFamily="18" charset="0"/>
                <a:ea typeface="Times New Roman" panose="02020603050405020304" pitchFamily="18" charset="0"/>
              </a:rPr>
              <a:t>У</a:t>
            </a:r>
            <a:r>
              <a:rPr lang="ru-RU" sz="2400" b="1" i="1" dirty="0">
                <a:solidFill>
                  <a:srgbClr val="FF0066"/>
                </a:solidFill>
                <a:effectLst/>
                <a:latin typeface="Times New Roman" panose="02020603050405020304" pitchFamily="18" charset="0"/>
                <a:ea typeface="Times New Roman" panose="02020603050405020304" pitchFamily="18" charset="0"/>
              </a:rPr>
              <a:t> </a:t>
            </a:r>
            <a:r>
              <a:rPr lang="ru-RU" sz="2400" b="1" i="1" dirty="0">
                <a:solidFill>
                  <a:srgbClr val="0000CC"/>
                </a:solidFill>
                <a:effectLst/>
                <a:latin typeface="Times New Roman" panose="02020603050405020304" pitchFamily="18" charset="0"/>
                <a:ea typeface="Times New Roman" panose="02020603050405020304" pitchFamily="18" charset="0"/>
              </a:rPr>
              <a:t>!</a:t>
            </a:r>
            <a:r>
              <a:rPr lang="ru-RU" sz="2400" b="1" i="1" dirty="0">
                <a:solidFill>
                  <a:srgbClr val="C00000"/>
                </a:solidFill>
                <a:effectLst/>
                <a:latin typeface="Times New Roman" panose="02020603050405020304" pitchFamily="18" charset="0"/>
                <a:ea typeface="Times New Roman" panose="02020603050405020304" pitchFamily="18" charset="0"/>
              </a:rPr>
              <a:t>!</a:t>
            </a:r>
            <a:r>
              <a:rPr lang="ru-RU" sz="2400" b="1" i="1" dirty="0">
                <a:solidFill>
                  <a:srgbClr val="0000CC"/>
                </a:solidFill>
                <a:effectLst/>
                <a:latin typeface="Times New Roman" panose="02020603050405020304" pitchFamily="18" charset="0"/>
                <a:ea typeface="Times New Roman" panose="02020603050405020304" pitchFamily="18" charset="0"/>
              </a:rPr>
              <a:t>!</a:t>
            </a:r>
            <a:endParaRPr lang="el-GR" sz="2400" dirty="0">
              <a:effectLst/>
              <a:latin typeface="Times New Roman" panose="02020603050405020304" pitchFamily="18" charset="0"/>
              <a:ea typeface="Times New Roman" panose="02020603050405020304" pitchFamily="18" charset="0"/>
            </a:endParaRPr>
          </a:p>
          <a:p>
            <a:pPr algn="ctr">
              <a:tabLst>
                <a:tab pos="2969895" algn="ctr"/>
                <a:tab pos="5940425" algn="r"/>
              </a:tabLst>
            </a:pPr>
            <a:r>
              <a:rPr lang="ru-RU" sz="2400" b="1" i="1" dirty="0">
                <a:solidFill>
                  <a:srgbClr val="3333FF"/>
                </a:solidFill>
                <a:effectLst/>
                <a:latin typeface="Times New Roman" panose="02020603050405020304" pitchFamily="18" charset="0"/>
                <a:ea typeface="Times New Roman" panose="02020603050405020304" pitchFamily="18" charset="0"/>
              </a:rPr>
              <a:t>или когда</a:t>
            </a:r>
            <a:endParaRPr lang="el-GR" sz="2400" dirty="0">
              <a:effectLst/>
              <a:latin typeface="Times New Roman" panose="02020603050405020304" pitchFamily="18" charset="0"/>
              <a:ea typeface="Times New Roman" panose="02020603050405020304" pitchFamily="18" charset="0"/>
            </a:endParaRPr>
          </a:p>
          <a:p>
            <a:pPr algn="ctr">
              <a:tabLst>
                <a:tab pos="2969895" algn="ctr"/>
                <a:tab pos="5940425" algn="r"/>
              </a:tabLst>
            </a:pPr>
            <a:r>
              <a:rPr lang="ru-RU" sz="2400" b="1" i="1" dirty="0">
                <a:solidFill>
                  <a:srgbClr val="C00000"/>
                </a:solidFill>
                <a:effectLst/>
                <a:latin typeface="Times New Roman" panose="02020603050405020304" pitchFamily="18" charset="0"/>
                <a:ea typeface="Times New Roman" panose="02020603050405020304" pitchFamily="18" charset="0"/>
              </a:rPr>
              <a:t>ГАРМОНИЧНО СОЧЕТАЮТСЯ ФОРМА и СОДЕРЖАНИЕ !!!</a:t>
            </a:r>
            <a:endParaRPr lang="el-GR" sz="2400" dirty="0">
              <a:effectLst/>
              <a:latin typeface="Times New Roman" panose="02020603050405020304" pitchFamily="18" charset="0"/>
              <a:ea typeface="Times New Roman" panose="02020603050405020304" pitchFamily="18" charset="0"/>
            </a:endParaRPr>
          </a:p>
          <a:p>
            <a:pPr algn="ctr">
              <a:tabLst>
                <a:tab pos="2969895" algn="ctr"/>
                <a:tab pos="5940425" algn="r"/>
              </a:tabLst>
            </a:pPr>
            <a:r>
              <a:rPr lang="ru-RU" sz="2400" b="1" i="1" dirty="0">
                <a:solidFill>
                  <a:srgbClr val="C00000"/>
                </a:solidFill>
                <a:effectLst/>
                <a:latin typeface="Times New Roman" panose="02020603050405020304" pitchFamily="18" charset="0"/>
                <a:ea typeface="Times New Roman" panose="02020603050405020304" pitchFamily="18" charset="0"/>
              </a:rPr>
              <a:t> </a:t>
            </a:r>
            <a:endParaRPr lang="el-GR" sz="2400" dirty="0">
              <a:effectLst/>
              <a:latin typeface="Times New Roman" panose="02020603050405020304" pitchFamily="18" charset="0"/>
              <a:ea typeface="Times New Roman" panose="02020603050405020304" pitchFamily="18" charset="0"/>
            </a:endParaRPr>
          </a:p>
          <a:p>
            <a:pPr algn="ctr">
              <a:tabLst>
                <a:tab pos="2969895" algn="ctr"/>
                <a:tab pos="5940425" algn="r"/>
              </a:tabLst>
            </a:pPr>
            <a:r>
              <a:rPr lang="ru-RU" sz="2400" b="1" i="1" dirty="0">
                <a:solidFill>
                  <a:srgbClr val="002060"/>
                </a:solidFill>
                <a:effectLst/>
                <a:latin typeface="Times New Roman" panose="02020603050405020304" pitchFamily="18" charset="0"/>
                <a:ea typeface="Times New Roman" panose="02020603050405020304" pitchFamily="18" charset="0"/>
              </a:rPr>
              <a:t>Г</a:t>
            </a:r>
            <a:r>
              <a:rPr lang="ru-RU" sz="2400" b="1" i="1" dirty="0">
                <a:solidFill>
                  <a:srgbClr val="FF0066"/>
                </a:solidFill>
                <a:effectLst/>
                <a:latin typeface="Times New Roman" panose="02020603050405020304" pitchFamily="18" charset="0"/>
                <a:ea typeface="Times New Roman" panose="02020603050405020304" pitchFamily="18" charset="0"/>
              </a:rPr>
              <a:t>Р</a:t>
            </a:r>
            <a:r>
              <a:rPr lang="ru-RU" sz="2400" b="1" i="1" dirty="0">
                <a:solidFill>
                  <a:srgbClr val="002060"/>
                </a:solidFill>
                <a:effectLst/>
                <a:latin typeface="Times New Roman" panose="02020603050405020304" pitchFamily="18" charset="0"/>
                <a:ea typeface="Times New Roman" panose="02020603050405020304" pitchFamily="18" charset="0"/>
              </a:rPr>
              <a:t>Е</a:t>
            </a:r>
            <a:r>
              <a:rPr lang="ru-RU" sz="2400" b="1" i="1" dirty="0">
                <a:solidFill>
                  <a:srgbClr val="339933"/>
                </a:solidFill>
                <a:effectLst/>
                <a:latin typeface="Times New Roman" panose="02020603050405020304" pitchFamily="18" charset="0"/>
                <a:ea typeface="Times New Roman" panose="02020603050405020304" pitchFamily="18" charset="0"/>
              </a:rPr>
              <a:t>Ч</a:t>
            </a:r>
            <a:r>
              <a:rPr lang="ru-RU" sz="2400" b="1" i="1" dirty="0">
                <a:solidFill>
                  <a:srgbClr val="C00000"/>
                </a:solidFill>
                <a:effectLst/>
                <a:latin typeface="Times New Roman" panose="02020603050405020304" pitchFamily="18" charset="0"/>
                <a:ea typeface="Times New Roman" panose="02020603050405020304" pitchFamily="18" charset="0"/>
              </a:rPr>
              <a:t>Е</a:t>
            </a:r>
            <a:r>
              <a:rPr lang="ru-RU" sz="2400" b="1" i="1" dirty="0">
                <a:solidFill>
                  <a:srgbClr val="002060"/>
                </a:solidFill>
                <a:effectLst/>
                <a:latin typeface="Times New Roman" panose="02020603050405020304" pitchFamily="18" charset="0"/>
                <a:ea typeface="Times New Roman" panose="02020603050405020304" pitchFamily="18" charset="0"/>
              </a:rPr>
              <a:t>С</a:t>
            </a:r>
            <a:r>
              <a:rPr lang="ru-RU" sz="2400" b="1" i="1" dirty="0">
                <a:solidFill>
                  <a:srgbClr val="FF0066"/>
                </a:solidFill>
                <a:effectLst/>
                <a:latin typeface="Times New Roman" panose="02020603050405020304" pitchFamily="18" charset="0"/>
                <a:ea typeface="Times New Roman" panose="02020603050405020304" pitchFamily="18" charset="0"/>
              </a:rPr>
              <a:t>К</a:t>
            </a:r>
            <a:r>
              <a:rPr lang="ru-RU" sz="2400" b="1" i="1" dirty="0">
                <a:solidFill>
                  <a:srgbClr val="002060"/>
                </a:solidFill>
                <a:effectLst/>
                <a:latin typeface="Times New Roman" panose="02020603050405020304" pitchFamily="18" charset="0"/>
                <a:ea typeface="Times New Roman" panose="02020603050405020304" pitchFamily="18" charset="0"/>
              </a:rPr>
              <a:t>И</a:t>
            </a:r>
            <a:r>
              <a:rPr lang="ru-RU" sz="2400" b="1" i="1" dirty="0">
                <a:solidFill>
                  <a:srgbClr val="339933"/>
                </a:solidFill>
                <a:effectLst/>
                <a:latin typeface="Times New Roman" panose="02020603050405020304" pitchFamily="18" charset="0"/>
                <a:ea typeface="Times New Roman" panose="02020603050405020304" pitchFamily="18" charset="0"/>
              </a:rPr>
              <a:t>Й </a:t>
            </a:r>
            <a:r>
              <a:rPr lang="ru-RU" sz="2400" b="1" i="1" dirty="0">
                <a:solidFill>
                  <a:srgbClr val="C00000"/>
                </a:solidFill>
                <a:effectLst/>
                <a:latin typeface="Times New Roman" panose="02020603050405020304" pitchFamily="18" charset="0"/>
                <a:ea typeface="Times New Roman" panose="02020603050405020304" pitchFamily="18" charset="0"/>
              </a:rPr>
              <a:t>К</a:t>
            </a:r>
            <a:r>
              <a:rPr lang="ru-RU" sz="2400" b="1" i="1" dirty="0">
                <a:solidFill>
                  <a:srgbClr val="002060"/>
                </a:solidFill>
                <a:effectLst/>
                <a:latin typeface="Times New Roman" panose="02020603050405020304" pitchFamily="18" charset="0"/>
                <a:ea typeface="Times New Roman" panose="02020603050405020304" pitchFamily="18" charset="0"/>
              </a:rPr>
              <a:t>У</a:t>
            </a:r>
            <a:r>
              <a:rPr lang="ru-RU" sz="2400" b="1" i="1" dirty="0">
                <a:solidFill>
                  <a:srgbClr val="0070C0"/>
                </a:solidFill>
                <a:effectLst/>
                <a:latin typeface="Times New Roman" panose="02020603050405020304" pitchFamily="18" charset="0"/>
                <a:ea typeface="Times New Roman" panose="02020603050405020304" pitchFamily="18" charset="0"/>
              </a:rPr>
              <a:t>Л</a:t>
            </a:r>
            <a:r>
              <a:rPr lang="ru-RU" sz="2400" b="1" i="1" dirty="0">
                <a:solidFill>
                  <a:srgbClr val="C00000"/>
                </a:solidFill>
                <a:effectLst/>
                <a:latin typeface="Times New Roman" panose="02020603050405020304" pitchFamily="18" charset="0"/>
                <a:ea typeface="Times New Roman" panose="02020603050405020304" pitchFamily="18" charset="0"/>
              </a:rPr>
              <a:t>Ь</a:t>
            </a:r>
            <a:r>
              <a:rPr lang="ru-RU" sz="2400" b="1" i="1" dirty="0">
                <a:solidFill>
                  <a:srgbClr val="339933"/>
                </a:solidFill>
                <a:effectLst/>
                <a:latin typeface="Times New Roman" panose="02020603050405020304" pitchFamily="18" charset="0"/>
                <a:ea typeface="Times New Roman" panose="02020603050405020304" pitchFamily="18" charset="0"/>
              </a:rPr>
              <a:t>Т</a:t>
            </a:r>
            <a:r>
              <a:rPr lang="ru-RU" sz="2400" b="1" i="1" dirty="0">
                <a:solidFill>
                  <a:srgbClr val="002060"/>
                </a:solidFill>
                <a:effectLst/>
                <a:latin typeface="Times New Roman" panose="02020603050405020304" pitchFamily="18" charset="0"/>
                <a:ea typeface="Times New Roman" panose="02020603050405020304" pitchFamily="18" charset="0"/>
              </a:rPr>
              <a:t>У</a:t>
            </a:r>
            <a:r>
              <a:rPr lang="ru-RU" sz="2400" b="1" i="1" dirty="0">
                <a:solidFill>
                  <a:srgbClr val="008000"/>
                </a:solidFill>
                <a:effectLst/>
                <a:latin typeface="Times New Roman" panose="02020603050405020304" pitchFamily="18" charset="0"/>
                <a:ea typeface="Times New Roman" panose="02020603050405020304" pitchFamily="18" charset="0"/>
              </a:rPr>
              <a:t>Р</a:t>
            </a:r>
            <a:r>
              <a:rPr lang="ru-RU" sz="2400" b="1" i="1" dirty="0">
                <a:solidFill>
                  <a:srgbClr val="FF0066"/>
                </a:solidFill>
                <a:effectLst/>
                <a:latin typeface="Times New Roman" panose="02020603050405020304" pitchFamily="18" charset="0"/>
                <a:ea typeface="Times New Roman" panose="02020603050405020304" pitchFamily="18" charset="0"/>
              </a:rPr>
              <a:t>Н</a:t>
            </a:r>
            <a:r>
              <a:rPr lang="ru-RU" sz="2400" b="1" i="1" dirty="0">
                <a:solidFill>
                  <a:srgbClr val="0000CC"/>
                </a:solidFill>
                <a:effectLst/>
                <a:latin typeface="Times New Roman" panose="02020603050405020304" pitchFamily="18" charset="0"/>
                <a:ea typeface="Times New Roman" panose="02020603050405020304" pitchFamily="18" charset="0"/>
              </a:rPr>
              <a:t>Ы</a:t>
            </a:r>
            <a:r>
              <a:rPr lang="ru-RU" sz="2400" b="1" i="1" dirty="0">
                <a:solidFill>
                  <a:srgbClr val="C00000"/>
                </a:solidFill>
                <a:effectLst/>
                <a:latin typeface="Times New Roman" panose="02020603050405020304" pitchFamily="18" charset="0"/>
                <a:ea typeface="Times New Roman" panose="02020603050405020304" pitchFamily="18" charset="0"/>
              </a:rPr>
              <a:t>Й</a:t>
            </a:r>
            <a:r>
              <a:rPr lang="ru-RU" sz="2400" b="1" i="1" dirty="0">
                <a:solidFill>
                  <a:srgbClr val="0000FF"/>
                </a:solidFill>
                <a:effectLst/>
                <a:latin typeface="Times New Roman" panose="02020603050405020304" pitchFamily="18" charset="0"/>
                <a:ea typeface="Times New Roman" panose="02020603050405020304" pitchFamily="18" charset="0"/>
              </a:rPr>
              <a:t> Ц</a:t>
            </a:r>
            <a:r>
              <a:rPr lang="ru-RU" sz="2400" b="1" i="1" dirty="0">
                <a:solidFill>
                  <a:srgbClr val="000099"/>
                </a:solidFill>
                <a:effectLst/>
                <a:latin typeface="Times New Roman" panose="02020603050405020304" pitchFamily="18" charset="0"/>
                <a:ea typeface="Times New Roman" panose="02020603050405020304" pitchFamily="18" charset="0"/>
              </a:rPr>
              <a:t>Е</a:t>
            </a:r>
            <a:r>
              <a:rPr lang="ru-RU" sz="2400" b="1" i="1" dirty="0">
                <a:solidFill>
                  <a:srgbClr val="C00000"/>
                </a:solidFill>
                <a:effectLst/>
                <a:latin typeface="Times New Roman" panose="02020603050405020304" pitchFamily="18" charset="0"/>
                <a:ea typeface="Times New Roman" panose="02020603050405020304" pitchFamily="18" charset="0"/>
              </a:rPr>
              <a:t>Н</a:t>
            </a:r>
            <a:r>
              <a:rPr lang="ru-RU" sz="2400" b="1" i="1" dirty="0">
                <a:solidFill>
                  <a:srgbClr val="FF0066"/>
                </a:solidFill>
                <a:effectLst/>
                <a:latin typeface="Times New Roman" panose="02020603050405020304" pitchFamily="18" charset="0"/>
                <a:ea typeface="Times New Roman" panose="02020603050405020304" pitchFamily="18" charset="0"/>
              </a:rPr>
              <a:t>Т</a:t>
            </a:r>
            <a:r>
              <a:rPr lang="ru-RU" sz="2400" b="1" i="1" dirty="0">
                <a:solidFill>
                  <a:srgbClr val="002060"/>
                </a:solidFill>
                <a:effectLst/>
                <a:latin typeface="Times New Roman" panose="02020603050405020304" pitchFamily="18" charset="0"/>
                <a:ea typeface="Times New Roman" panose="02020603050405020304" pitchFamily="18" charset="0"/>
              </a:rPr>
              <a:t>Р</a:t>
            </a:r>
            <a:r>
              <a:rPr lang="ru-RU" sz="2400" b="1" i="1" dirty="0">
                <a:solidFill>
                  <a:srgbClr val="FF0066"/>
                </a:solidFill>
                <a:effectLst/>
                <a:latin typeface="Times New Roman" panose="02020603050405020304" pitchFamily="18" charset="0"/>
                <a:ea typeface="Times New Roman" panose="02020603050405020304" pitchFamily="18" charset="0"/>
              </a:rPr>
              <a:t> </a:t>
            </a:r>
            <a:r>
              <a:rPr lang="ru-RU" sz="2400" b="1" i="1" dirty="0">
                <a:solidFill>
                  <a:srgbClr val="0000CC"/>
                </a:solidFill>
                <a:effectLst/>
                <a:latin typeface="Times New Roman" panose="02020603050405020304" pitchFamily="18" charset="0"/>
                <a:ea typeface="Times New Roman" panose="02020603050405020304" pitchFamily="18" charset="0"/>
              </a:rPr>
              <a:t>!</a:t>
            </a:r>
            <a:r>
              <a:rPr lang="ru-RU" sz="2400" b="1" i="1" dirty="0">
                <a:solidFill>
                  <a:srgbClr val="C00000"/>
                </a:solidFill>
                <a:effectLst/>
                <a:latin typeface="Times New Roman" panose="02020603050405020304" pitchFamily="18" charset="0"/>
                <a:ea typeface="Times New Roman" panose="02020603050405020304" pitchFamily="18" charset="0"/>
              </a:rPr>
              <a:t>!</a:t>
            </a:r>
            <a:r>
              <a:rPr lang="ru-RU" sz="2400" b="1" i="1" dirty="0">
                <a:solidFill>
                  <a:srgbClr val="0000CC"/>
                </a:solidFill>
                <a:effectLst/>
                <a:latin typeface="Times New Roman" panose="02020603050405020304" pitchFamily="18" charset="0"/>
                <a:ea typeface="Times New Roman" panose="02020603050405020304" pitchFamily="18" charset="0"/>
              </a:rPr>
              <a:t>!</a:t>
            </a:r>
            <a:endParaRPr lang="el-GR" sz="2400" dirty="0">
              <a:effectLst/>
              <a:latin typeface="Times New Roman" panose="02020603050405020304" pitchFamily="18" charset="0"/>
              <a:ea typeface="Times New Roman" panose="02020603050405020304" pitchFamily="18" charset="0"/>
            </a:endParaRPr>
          </a:p>
          <a:p>
            <a:pPr algn="ctr">
              <a:tabLst>
                <a:tab pos="2969895" algn="ctr"/>
                <a:tab pos="5940425" algn="r"/>
              </a:tabLst>
            </a:pPr>
            <a:r>
              <a:rPr lang="ru-RU" sz="2400" b="1" i="1" dirty="0">
                <a:solidFill>
                  <a:srgbClr val="002060"/>
                </a:solidFill>
                <a:effectLst/>
                <a:latin typeface="Times New Roman" panose="02020603050405020304" pitchFamily="18" charset="0"/>
                <a:ea typeface="Times New Roman" panose="02020603050405020304" pitchFamily="18" charset="0"/>
              </a:rPr>
              <a:t>П</a:t>
            </a:r>
            <a:r>
              <a:rPr lang="ru-RU" sz="2400" b="1" i="1" dirty="0">
                <a:solidFill>
                  <a:srgbClr val="FF0066"/>
                </a:solidFill>
                <a:effectLst/>
                <a:latin typeface="Times New Roman" panose="02020603050405020304" pitchFamily="18" charset="0"/>
                <a:ea typeface="Times New Roman" panose="02020603050405020304" pitchFamily="18" charset="0"/>
              </a:rPr>
              <a:t>О</a:t>
            </a:r>
            <a:r>
              <a:rPr lang="ru-RU" sz="2400" b="1" i="1" dirty="0">
                <a:solidFill>
                  <a:srgbClr val="002060"/>
                </a:solidFill>
                <a:effectLst/>
                <a:latin typeface="Times New Roman" panose="02020603050405020304" pitchFamily="18" charset="0"/>
                <a:ea typeface="Times New Roman" panose="02020603050405020304" pitchFamily="18" charset="0"/>
              </a:rPr>
              <a:t>Л</a:t>
            </a:r>
            <a:r>
              <a:rPr lang="ru-RU" sz="2400" b="1" i="1" dirty="0">
                <a:solidFill>
                  <a:srgbClr val="339933"/>
                </a:solidFill>
                <a:effectLst/>
                <a:latin typeface="Times New Roman" panose="02020603050405020304" pitchFamily="18" charset="0"/>
                <a:ea typeface="Times New Roman" panose="02020603050405020304" pitchFamily="18" charset="0"/>
              </a:rPr>
              <a:t>Е</a:t>
            </a:r>
            <a:r>
              <a:rPr lang="ru-RU" sz="2400" b="1" i="1" dirty="0">
                <a:solidFill>
                  <a:srgbClr val="C00000"/>
                </a:solidFill>
                <a:effectLst/>
                <a:latin typeface="Times New Roman" panose="02020603050405020304" pitchFamily="18" charset="0"/>
                <a:ea typeface="Times New Roman" panose="02020603050405020304" pitchFamily="18" charset="0"/>
              </a:rPr>
              <a:t>З</a:t>
            </a:r>
            <a:r>
              <a:rPr lang="ru-RU" sz="2400" b="1" i="1" dirty="0">
                <a:solidFill>
                  <a:srgbClr val="002060"/>
                </a:solidFill>
                <a:effectLst/>
                <a:latin typeface="Times New Roman" panose="02020603050405020304" pitchFamily="18" charset="0"/>
                <a:ea typeface="Times New Roman" panose="02020603050405020304" pitchFamily="18" charset="0"/>
              </a:rPr>
              <a:t>Н</a:t>
            </a:r>
            <a:r>
              <a:rPr lang="ru-RU" sz="2400" b="1" i="1" dirty="0">
                <a:solidFill>
                  <a:srgbClr val="FF0066"/>
                </a:solidFill>
                <a:effectLst/>
                <a:latin typeface="Times New Roman" panose="02020603050405020304" pitchFamily="18" charset="0"/>
                <a:ea typeface="Times New Roman" panose="02020603050405020304" pitchFamily="18" charset="0"/>
              </a:rPr>
              <a:t>А</a:t>
            </a:r>
            <a:r>
              <a:rPr lang="ru-RU" sz="2400" b="1" i="1" dirty="0">
                <a:solidFill>
                  <a:srgbClr val="002060"/>
                </a:solidFill>
                <a:effectLst/>
                <a:latin typeface="Times New Roman" panose="02020603050405020304" pitchFamily="18" charset="0"/>
                <a:ea typeface="Times New Roman" panose="02020603050405020304" pitchFamily="18" charset="0"/>
              </a:rPr>
              <a:t>Я  А</a:t>
            </a:r>
            <a:r>
              <a:rPr lang="ru-RU" sz="2400" b="1" i="1" dirty="0">
                <a:solidFill>
                  <a:srgbClr val="FF0066"/>
                </a:solidFill>
                <a:effectLst/>
                <a:latin typeface="Times New Roman" panose="02020603050405020304" pitchFamily="18" charset="0"/>
                <a:ea typeface="Times New Roman" panose="02020603050405020304" pitchFamily="18" charset="0"/>
              </a:rPr>
              <a:t>К</a:t>
            </a:r>
            <a:r>
              <a:rPr lang="ru-RU" sz="2400" b="1" i="1" dirty="0">
                <a:solidFill>
                  <a:srgbClr val="002060"/>
                </a:solidFill>
                <a:effectLst/>
                <a:latin typeface="Times New Roman" panose="02020603050405020304" pitchFamily="18" charset="0"/>
                <a:ea typeface="Times New Roman" panose="02020603050405020304" pitchFamily="18" charset="0"/>
              </a:rPr>
              <a:t>Т</a:t>
            </a:r>
            <a:r>
              <a:rPr lang="ru-RU" sz="2400" b="1" i="1" dirty="0">
                <a:solidFill>
                  <a:srgbClr val="008000"/>
                </a:solidFill>
                <a:effectLst/>
                <a:latin typeface="Times New Roman" panose="02020603050405020304" pitchFamily="18" charset="0"/>
                <a:ea typeface="Times New Roman" panose="02020603050405020304" pitchFamily="18" charset="0"/>
              </a:rPr>
              <a:t>У</a:t>
            </a:r>
            <a:r>
              <a:rPr lang="ru-RU" sz="2400" b="1" i="1" dirty="0">
                <a:solidFill>
                  <a:srgbClr val="C00000"/>
                </a:solidFill>
                <a:effectLst/>
                <a:latin typeface="Times New Roman" panose="02020603050405020304" pitchFamily="18" charset="0"/>
                <a:ea typeface="Times New Roman" panose="02020603050405020304" pitchFamily="18" charset="0"/>
              </a:rPr>
              <a:t>А</a:t>
            </a:r>
            <a:r>
              <a:rPr lang="ru-RU" sz="2400" b="1" i="1" dirty="0">
                <a:solidFill>
                  <a:srgbClr val="002060"/>
                </a:solidFill>
                <a:effectLst/>
                <a:latin typeface="Times New Roman" panose="02020603050405020304" pitchFamily="18" charset="0"/>
                <a:ea typeface="Times New Roman" panose="02020603050405020304" pitchFamily="18" charset="0"/>
              </a:rPr>
              <a:t>Л</a:t>
            </a:r>
            <a:r>
              <a:rPr lang="ru-RU" sz="2400" b="1" i="1" dirty="0">
                <a:solidFill>
                  <a:srgbClr val="FF0066"/>
                </a:solidFill>
                <a:effectLst/>
                <a:latin typeface="Times New Roman" panose="02020603050405020304" pitchFamily="18" charset="0"/>
                <a:ea typeface="Times New Roman" panose="02020603050405020304" pitchFamily="18" charset="0"/>
              </a:rPr>
              <a:t>Ь</a:t>
            </a:r>
            <a:r>
              <a:rPr lang="ru-RU" sz="2400" b="1" i="1" dirty="0">
                <a:solidFill>
                  <a:srgbClr val="002060"/>
                </a:solidFill>
                <a:effectLst/>
                <a:latin typeface="Times New Roman" panose="02020603050405020304" pitchFamily="18" charset="0"/>
                <a:ea typeface="Times New Roman" panose="02020603050405020304" pitchFamily="18" charset="0"/>
              </a:rPr>
              <a:t>Н</a:t>
            </a:r>
            <a:r>
              <a:rPr lang="ru-RU" sz="2400" b="1" i="1" dirty="0">
                <a:solidFill>
                  <a:srgbClr val="C00000"/>
                </a:solidFill>
                <a:effectLst/>
                <a:latin typeface="Times New Roman" panose="02020603050405020304" pitchFamily="18" charset="0"/>
                <a:ea typeface="Times New Roman" panose="02020603050405020304" pitchFamily="18" charset="0"/>
              </a:rPr>
              <a:t>А</a:t>
            </a:r>
            <a:r>
              <a:rPr lang="ru-RU" sz="2400" b="1" i="1" dirty="0">
                <a:solidFill>
                  <a:srgbClr val="0000FF"/>
                </a:solidFill>
                <a:effectLst/>
                <a:latin typeface="Times New Roman" panose="02020603050405020304" pitchFamily="18" charset="0"/>
                <a:ea typeface="Times New Roman" panose="02020603050405020304" pitchFamily="18" charset="0"/>
              </a:rPr>
              <a:t>Я</a:t>
            </a:r>
            <a:r>
              <a:rPr lang="ru-RU" sz="2400" b="1" i="1" dirty="0">
                <a:solidFill>
                  <a:srgbClr val="002060"/>
                </a:solidFill>
                <a:effectLst/>
                <a:latin typeface="Times New Roman" panose="02020603050405020304" pitchFamily="18" charset="0"/>
                <a:ea typeface="Times New Roman" panose="02020603050405020304" pitchFamily="18" charset="0"/>
              </a:rPr>
              <a:t> И</a:t>
            </a:r>
            <a:r>
              <a:rPr lang="ru-RU" sz="2400" b="1" i="1" dirty="0">
                <a:solidFill>
                  <a:srgbClr val="C00000"/>
                </a:solidFill>
                <a:effectLst/>
                <a:latin typeface="Times New Roman" panose="02020603050405020304" pitchFamily="18" charset="0"/>
                <a:ea typeface="Times New Roman" panose="02020603050405020304" pitchFamily="18" charset="0"/>
              </a:rPr>
              <a:t>Н</a:t>
            </a:r>
            <a:r>
              <a:rPr lang="ru-RU" sz="2400" b="1" i="1" dirty="0">
                <a:solidFill>
                  <a:srgbClr val="339933"/>
                </a:solidFill>
                <a:effectLst/>
                <a:latin typeface="Times New Roman" panose="02020603050405020304" pitchFamily="18" charset="0"/>
                <a:ea typeface="Times New Roman" panose="02020603050405020304" pitchFamily="18" charset="0"/>
              </a:rPr>
              <a:t>Ф</a:t>
            </a:r>
            <a:r>
              <a:rPr lang="ru-RU" sz="2400" b="1" i="1" dirty="0">
                <a:solidFill>
                  <a:srgbClr val="FF0066"/>
                </a:solidFill>
                <a:effectLst/>
                <a:latin typeface="Times New Roman" panose="02020603050405020304" pitchFamily="18" charset="0"/>
                <a:ea typeface="Times New Roman" panose="02020603050405020304" pitchFamily="18" charset="0"/>
              </a:rPr>
              <a:t>О</a:t>
            </a:r>
            <a:r>
              <a:rPr lang="ru-RU" sz="2400" b="1" i="1" dirty="0">
                <a:solidFill>
                  <a:srgbClr val="0070C0"/>
                </a:solidFill>
                <a:effectLst/>
                <a:latin typeface="Times New Roman" panose="02020603050405020304" pitchFamily="18" charset="0"/>
                <a:ea typeface="Times New Roman" panose="02020603050405020304" pitchFamily="18" charset="0"/>
              </a:rPr>
              <a:t>Р</a:t>
            </a:r>
            <a:r>
              <a:rPr lang="ru-RU" sz="2400" b="1" i="1" dirty="0">
                <a:solidFill>
                  <a:srgbClr val="C00000"/>
                </a:solidFill>
                <a:effectLst/>
                <a:latin typeface="Times New Roman" panose="02020603050405020304" pitchFamily="18" charset="0"/>
                <a:ea typeface="Times New Roman" panose="02020603050405020304" pitchFamily="18" charset="0"/>
              </a:rPr>
              <a:t>М</a:t>
            </a:r>
            <a:r>
              <a:rPr lang="ru-RU" sz="2400" b="1" i="1" dirty="0">
                <a:solidFill>
                  <a:srgbClr val="0000FF"/>
                </a:solidFill>
                <a:effectLst/>
                <a:latin typeface="Times New Roman" panose="02020603050405020304" pitchFamily="18" charset="0"/>
                <a:ea typeface="Times New Roman" panose="02020603050405020304" pitchFamily="18" charset="0"/>
              </a:rPr>
              <a:t>А</a:t>
            </a:r>
            <a:r>
              <a:rPr lang="ru-RU" sz="2400" b="1" i="1" dirty="0">
                <a:solidFill>
                  <a:srgbClr val="C00000"/>
                </a:solidFill>
                <a:effectLst/>
                <a:latin typeface="Times New Roman" panose="02020603050405020304" pitchFamily="18" charset="0"/>
                <a:ea typeface="Times New Roman" panose="02020603050405020304" pitchFamily="18" charset="0"/>
              </a:rPr>
              <a:t>Ц</a:t>
            </a:r>
            <a:r>
              <a:rPr lang="ru-RU" sz="2400" b="1" i="1" dirty="0">
                <a:solidFill>
                  <a:srgbClr val="000099"/>
                </a:solidFill>
                <a:effectLst/>
                <a:latin typeface="Times New Roman" panose="02020603050405020304" pitchFamily="18" charset="0"/>
                <a:ea typeface="Times New Roman" panose="02020603050405020304" pitchFamily="18" charset="0"/>
              </a:rPr>
              <a:t>И</a:t>
            </a:r>
            <a:r>
              <a:rPr lang="ru-RU" sz="2400" b="1" i="1" dirty="0">
                <a:solidFill>
                  <a:srgbClr val="FF0066"/>
                </a:solidFill>
                <a:effectLst/>
                <a:latin typeface="Times New Roman" panose="02020603050405020304" pitchFamily="18" charset="0"/>
                <a:ea typeface="Times New Roman" panose="02020603050405020304" pitchFamily="18" charset="0"/>
              </a:rPr>
              <a:t>Я </a:t>
            </a:r>
            <a:r>
              <a:rPr lang="ru-RU" sz="2400" b="1" i="1" dirty="0">
                <a:solidFill>
                  <a:srgbClr val="002060"/>
                </a:solidFill>
                <a:effectLst/>
                <a:latin typeface="Times New Roman" panose="02020603050405020304" pitchFamily="18" charset="0"/>
                <a:ea typeface="Times New Roman" panose="02020603050405020304" pitchFamily="18" charset="0"/>
              </a:rPr>
              <a:t>!</a:t>
            </a:r>
            <a:r>
              <a:rPr lang="ru-RU" sz="2400" b="1" i="1" dirty="0">
                <a:solidFill>
                  <a:srgbClr val="C00000"/>
                </a:solidFill>
                <a:effectLst/>
                <a:latin typeface="Times New Roman" panose="02020603050405020304" pitchFamily="18" charset="0"/>
                <a:ea typeface="Times New Roman" panose="02020603050405020304" pitchFamily="18" charset="0"/>
              </a:rPr>
              <a:t>!</a:t>
            </a:r>
            <a:r>
              <a:rPr lang="ru-RU" sz="2400" b="1" i="1" dirty="0">
                <a:solidFill>
                  <a:srgbClr val="002060"/>
                </a:solidFill>
                <a:effectLst/>
                <a:latin typeface="Times New Roman" panose="02020603050405020304" pitchFamily="18" charset="0"/>
                <a:ea typeface="Times New Roman" panose="02020603050405020304" pitchFamily="18" charset="0"/>
              </a:rPr>
              <a:t>!</a:t>
            </a:r>
            <a:endParaRPr lang="el-GR" sz="2400" dirty="0">
              <a:effectLst/>
              <a:latin typeface="Times New Roman" panose="02020603050405020304" pitchFamily="18" charset="0"/>
              <a:ea typeface="Times New Roman" panose="02020603050405020304" pitchFamily="18" charset="0"/>
            </a:endParaRPr>
          </a:p>
          <a:p>
            <a:pPr algn="ctr">
              <a:lnSpc>
                <a:spcPct val="115000"/>
              </a:lnSpc>
              <a:spcAft>
                <a:spcPts val="1000"/>
              </a:spcAft>
            </a:pPr>
            <a:r>
              <a:rPr 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МЫ ВМЕСТЕ !!! МЫ – ЕДИНЫЙ МИР !!!</a:t>
            </a:r>
            <a:endParaRPr lang="el-GR" sz="2400" dirty="0">
              <a:effectLst/>
              <a:latin typeface="Calibri" panose="020F0502020204030204" pitchFamily="34" charset="0"/>
              <a:ea typeface="Times New Roman" panose="02020603050405020304" pitchFamily="18" charset="0"/>
              <a:cs typeface="Times New Roman" panose="02020603050405020304" pitchFamily="18" charset="0"/>
            </a:endParaRPr>
          </a:p>
          <a:p>
            <a:pPr indent="180340" algn="ctr">
              <a:lnSpc>
                <a:spcPct val="115000"/>
              </a:lnSpc>
              <a:spcAft>
                <a:spcPts val="1000"/>
              </a:spcAft>
            </a:pPr>
            <a:r>
              <a:rPr lang="ru-RU" sz="2400" b="1"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ВМЕСТЕ МЫ СИЛЬНЕЕ, МОЩНЕЕ, ВМЕСТЕ мы ДУХОВНО БОГАЧЕ и, на самом деле, СЧАСТЛИВЕЕ !!!</a:t>
            </a:r>
            <a:endParaRPr lang="el-GR"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028" name="Рисунок 63" descr="1157_980">
            <a:extLst>
              <a:ext uri="{FF2B5EF4-FFF2-40B4-BE49-F238E27FC236}">
                <a16:creationId xmlns:a16="http://schemas.microsoft.com/office/drawing/2014/main" id="{A89B2CB3-0404-7BCD-4374-88C44A3DC7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0594" y="12675859"/>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Рисунок 64" descr="http://www.crossed-flag-pins.com/Friendship-Pins/Russia/Flag-Pins-Russia-Greece.jpg">
            <a:extLst>
              <a:ext uri="{FF2B5EF4-FFF2-40B4-BE49-F238E27FC236}">
                <a16:creationId xmlns:a16="http://schemas.microsoft.com/office/drawing/2014/main" id="{5AC461BC-8A56-2248-59E5-DAD5B1C026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6413" y="6174770"/>
            <a:ext cx="944123" cy="60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Рисунок 12" descr="10726001011650438541">
            <a:extLst>
              <a:ext uri="{FF2B5EF4-FFF2-40B4-BE49-F238E27FC236}">
                <a16:creationId xmlns:a16="http://schemas.microsoft.com/office/drawing/2014/main" id="{65D76F93-E825-F5CE-7342-87E8AFB7DB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3403" y="6250052"/>
            <a:ext cx="838415" cy="52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51">
            <a:extLst>
              <a:ext uri="{FF2B5EF4-FFF2-40B4-BE49-F238E27FC236}">
                <a16:creationId xmlns:a16="http://schemas.microsoft.com/office/drawing/2014/main" id="{5A4539EE-D807-151C-B8D4-1393A971760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80536" y="6250052"/>
            <a:ext cx="1452867" cy="547967"/>
          </a:xfrm>
          <a:prstGeom prst="rect">
            <a:avLst/>
          </a:prstGeom>
          <a:noFill/>
          <a:extLst>
            <a:ext uri="{909E8E84-426E-40DD-AFC4-6F175D3DCCD1}">
              <a14:hiddenFill xmlns:a14="http://schemas.microsoft.com/office/drawing/2010/main">
                <a:solidFill>
                  <a:srgbClr val="FFFFFF"/>
                </a:solidFill>
              </a14:hiddenFill>
            </a:ext>
          </a:extLst>
        </p:spPr>
      </p:pic>
      <p:pic>
        <p:nvPicPr>
          <p:cNvPr id="1031" name="Рисунок 65" descr="1157_980">
            <a:extLst>
              <a:ext uri="{FF2B5EF4-FFF2-40B4-BE49-F238E27FC236}">
                <a16:creationId xmlns:a16="http://schemas.microsoft.com/office/drawing/2014/main" id="{857DDDE7-B707-3B9F-2508-47E0A709467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26778" y="6242397"/>
            <a:ext cx="522982" cy="522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Рисунок 65" descr="1157_980">
            <a:extLst>
              <a:ext uri="{FF2B5EF4-FFF2-40B4-BE49-F238E27FC236}">
                <a16:creationId xmlns:a16="http://schemas.microsoft.com/office/drawing/2014/main" id="{D30562E6-3580-F876-249D-03EF9566B0F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64178" y="6120274"/>
            <a:ext cx="677746" cy="67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Рисунок 65" descr="1157_980">
            <a:extLst>
              <a:ext uri="{FF2B5EF4-FFF2-40B4-BE49-F238E27FC236}">
                <a16:creationId xmlns:a16="http://schemas.microsoft.com/office/drawing/2014/main" id="{2778A567-7541-581D-18F4-574B920CD7A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07504" y="6107780"/>
            <a:ext cx="677746" cy="67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Рисунок 64" descr="http://www.crossed-flag-pins.com/Friendship-Pins/Russia/Flag-Pins-Russia-Greece.jpg">
            <a:extLst>
              <a:ext uri="{FF2B5EF4-FFF2-40B4-BE49-F238E27FC236}">
                <a16:creationId xmlns:a16="http://schemas.microsoft.com/office/drawing/2014/main" id="{6368C1D6-4CA0-22C1-5100-D0246BD66B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48166" y="6120274"/>
            <a:ext cx="1012822" cy="64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Рисунок 10" descr="lost_time_in_a_book_by_pinkparis1233">
            <a:extLst>
              <a:ext uri="{FF2B5EF4-FFF2-40B4-BE49-F238E27FC236}">
                <a16:creationId xmlns:a16="http://schemas.microsoft.com/office/drawing/2014/main" id="{BA7EDB8D-75EE-50D1-4BD6-F2C71C7AC9E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60987" y="6155013"/>
            <a:ext cx="828113" cy="55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Рисунок 9" descr="kniga-magiya-fon">
            <a:extLst>
              <a:ext uri="{FF2B5EF4-FFF2-40B4-BE49-F238E27FC236}">
                <a16:creationId xmlns:a16="http://schemas.microsoft.com/office/drawing/2014/main" id="{16D13EBB-471E-AFD9-A6C3-F5BF0140EA0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06894" y="6106385"/>
            <a:ext cx="954058" cy="6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5581906"/>
      </p:ext>
    </p:extLst>
  </p:cSld>
  <p:clrMapOvr>
    <a:masterClrMapping/>
  </p:clrMapOvr>
  <mc:AlternateContent xmlns:mc="http://schemas.openxmlformats.org/markup-compatibility/2006" xmlns:p14="http://schemas.microsoft.com/office/powerpoint/2010/main">
    <mc:Choice Requires="p14">
      <p:transition spd="slow" p14:dur="1500" advClick="0" advTm="15000">
        <p:split orient="vert"/>
      </p:transition>
    </mc:Choice>
    <mc:Fallback xmlns="">
      <p:transition spd="slow" advClick="0" advTm="15000">
        <p:split orient="vert"/>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3566159" y="4260561"/>
            <a:ext cx="5921829" cy="222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a:extLst>
              <a:ext uri="{FF2B5EF4-FFF2-40B4-BE49-F238E27FC236}">
                <a16:creationId xmlns:a16="http://schemas.microsoft.com/office/drawing/2014/main" id="{69CADFA7-0FAA-E64F-B591-6F1F92DFDEBF}"/>
              </a:ext>
            </a:extLst>
          </p:cNvPr>
          <p:cNvSpPr/>
          <p:nvPr/>
        </p:nvSpPr>
        <p:spPr>
          <a:xfrm>
            <a:off x="1120347" y="1101670"/>
            <a:ext cx="9731750" cy="1746504"/>
          </a:xfrm>
          <a:prstGeom prst="rect">
            <a:avLst/>
          </a:prstGeom>
        </p:spPr>
        <p:txBody>
          <a:bodyPr wrap="square">
            <a:spAutoFit/>
          </a:bodyPr>
          <a:lstStyle/>
          <a:p>
            <a:pPr indent="180340" algn="ctr">
              <a:lnSpc>
                <a:spcPct val="115000"/>
              </a:lnSpc>
              <a:spcAft>
                <a:spcPts val="1000"/>
              </a:spcAft>
            </a:pPr>
            <a:r>
              <a:rPr lang="ru-RU" sz="3200" b="1" i="1">
                <a:solidFill>
                  <a:srgbClr val="C00000"/>
                </a:solidFill>
                <a:latin typeface="Times New Roman" panose="02020603050405020304" pitchFamily="18" charset="0"/>
                <a:cs typeface="Times New Roman" panose="02020603050405020304" pitchFamily="18" charset="0"/>
              </a:rPr>
              <a:t>МЫ ВМЕСТЕ – МЫ ЕДИНЫЙ МИР</a:t>
            </a:r>
            <a:r>
              <a:rPr lang="ru-RU" sz="3200" b="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200" b="1" i="1">
                <a:solidFill>
                  <a:srgbClr val="C00000"/>
                </a:solidFill>
                <a:latin typeface="Times New Roman" panose="02020603050405020304" pitchFamily="18" charset="0"/>
                <a:cs typeface="Times New Roman" panose="02020603050405020304" pitchFamily="18" charset="0"/>
              </a:rPr>
              <a:t>!!!</a:t>
            </a:r>
            <a:endParaRPr lang="ru-RU" sz="3200" b="1" i="0">
              <a:solidFill>
                <a:srgbClr val="000000"/>
              </a:solidFill>
              <a:effectLst/>
              <a:latin typeface="Times New Roman" panose="02020603050405020304" pitchFamily="18" charset="0"/>
              <a:cs typeface="Times New Roman" panose="02020603050405020304" pitchFamily="18" charset="0"/>
            </a:endParaRPr>
          </a:p>
          <a:p>
            <a:pPr indent="180340" algn="ctr">
              <a:lnSpc>
                <a:spcPct val="115000"/>
              </a:lnSpc>
              <a:spcAft>
                <a:spcPts val="1000"/>
              </a:spcAft>
            </a:pPr>
            <a:r>
              <a:rPr lang="ru-RU" sz="2800" b="1">
                <a:solidFill>
                  <a:srgbClr val="C00000"/>
                </a:solidFill>
                <a:latin typeface="Calibri" panose="020F0502020204030204" pitchFamily="34" charset="0"/>
                <a:ea typeface="Times New Roman" panose="02020603050405020304" pitchFamily="18" charset="0"/>
                <a:cs typeface="Times New Roman" panose="02020603050405020304" pitchFamily="18" charset="0"/>
              </a:rPr>
              <a:t> </a:t>
            </a:r>
            <a:r>
              <a:rPr lang="ru-RU" sz="2800" b="1">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ВМЕСТЕ МЫ СИЛЬНЕЕ, МОЩНЕЕ, ВМЕСТЕ мы ДУХОВНО БОГАЧЕ и, на самом деле, СЧАСТЛИВЫ !!!</a:t>
            </a:r>
            <a:endParaRPr lang="el-GR" sz="2800" b="1">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4">
            <a:extLst>
              <a:ext uri="{FF2B5EF4-FFF2-40B4-BE49-F238E27FC236}">
                <a16:creationId xmlns:a16="http://schemas.microsoft.com/office/drawing/2014/main" id="{3B9E91C5-3258-7746-BC4F-41ABB189FDFC}"/>
              </a:ext>
            </a:extLst>
          </p:cNvPr>
          <p:cNvSpPr>
            <a:spLocks noChangeArrowheads="1"/>
          </p:cNvSpPr>
          <p:nvPr/>
        </p:nvSpPr>
        <p:spPr bwMode="auto">
          <a:xfrm>
            <a:off x="3566159" y="2077734"/>
            <a:ext cx="166254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1027" name="Picture 3">
            <a:extLst>
              <a:ext uri="{FF2B5EF4-FFF2-40B4-BE49-F238E27FC236}">
                <a16:creationId xmlns:a16="http://schemas.microsoft.com/office/drawing/2014/main" id="{32F9BAF3-D66B-1849-9513-39CC50FD2C91}"/>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4909211" y="3226997"/>
            <a:ext cx="1241466" cy="9969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extLst>
              <a:ext uri="{FF2B5EF4-FFF2-40B4-BE49-F238E27FC236}">
                <a16:creationId xmlns:a16="http://schemas.microsoft.com/office/drawing/2014/main" id="{026C3283-2EDB-3B4E-9737-DA23EABF65BE}"/>
              </a:ext>
            </a:extLst>
          </p:cNvPr>
          <p:cNvPicPr>
            <a:picLocks noChangeAspect="1" noChangeArrowheads="1"/>
          </p:cNvPicPr>
          <p:nvPr/>
        </p:nvPicPr>
        <p:blipFill>
          <a:blip r:embed="rId5" r:link="rId4" cstate="print">
            <a:extLst>
              <a:ext uri="{28A0092B-C50C-407E-A947-70E740481C1C}">
                <a14:useLocalDpi xmlns:a14="http://schemas.microsoft.com/office/drawing/2010/main" val="0"/>
              </a:ext>
            </a:extLst>
          </a:blip>
          <a:srcRect/>
          <a:stretch>
            <a:fillRect/>
          </a:stretch>
        </p:blipFill>
        <p:spPr bwMode="auto">
          <a:xfrm>
            <a:off x="6428858" y="3263626"/>
            <a:ext cx="1241466" cy="99693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a:extLst>
              <a:ext uri="{FF2B5EF4-FFF2-40B4-BE49-F238E27FC236}">
                <a16:creationId xmlns:a16="http://schemas.microsoft.com/office/drawing/2014/main" id="{D05E5DF0-2CF7-CC40-A7E8-0648EB733BF8}"/>
              </a:ext>
            </a:extLst>
          </p:cNvPr>
          <p:cNvPicPr>
            <a:picLocks noChangeAspect="1" noChangeArrowheads="1"/>
          </p:cNvPicPr>
          <p:nvPr/>
        </p:nvPicPr>
        <p:blipFill>
          <a:blip r:embed="rId5" r:link="rId4" cstate="print">
            <a:extLst>
              <a:ext uri="{28A0092B-C50C-407E-A947-70E740481C1C}">
                <a14:useLocalDpi xmlns:a14="http://schemas.microsoft.com/office/drawing/2010/main" val="0"/>
              </a:ext>
            </a:extLst>
          </a:blip>
          <a:srcRect/>
          <a:stretch>
            <a:fillRect/>
          </a:stretch>
        </p:blipFill>
        <p:spPr bwMode="auto">
          <a:xfrm>
            <a:off x="8006107" y="3226996"/>
            <a:ext cx="1241466" cy="9969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C3EA2A0-FD97-0B05-882A-4B3960517E37}"/>
              </a:ext>
            </a:extLst>
          </p:cNvPr>
          <p:cNvPicPr>
            <a:picLocks noChangeAspect="1" noChangeArrowheads="1"/>
          </p:cNvPicPr>
          <p:nvPr/>
        </p:nvPicPr>
        <p:blipFill>
          <a:blip r:embed="rId5" r:link="rId4" cstate="print">
            <a:extLst>
              <a:ext uri="{28A0092B-C50C-407E-A947-70E740481C1C}">
                <a14:useLocalDpi xmlns:a14="http://schemas.microsoft.com/office/drawing/2010/main" val="0"/>
              </a:ext>
            </a:extLst>
          </a:blip>
          <a:srcRect/>
          <a:stretch>
            <a:fillRect/>
          </a:stretch>
        </p:blipFill>
        <p:spPr bwMode="auto">
          <a:xfrm>
            <a:off x="3389564" y="3226997"/>
            <a:ext cx="1241466" cy="996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589652"/>
      </p:ext>
    </p:extLst>
  </p:cSld>
  <p:clrMapOvr>
    <a:masterClrMapping/>
  </p:clrMapOvr>
  <mc:AlternateContent xmlns:mc="http://schemas.openxmlformats.org/markup-compatibility/2006" xmlns:p14="http://schemas.microsoft.com/office/powerpoint/2010/main">
    <mc:Choice Requires="p14">
      <p:transition spd="slow" p14:dur="1500" advClick="0" advTm="15000">
        <p:split orient="vert"/>
      </p:transition>
    </mc:Choice>
    <mc:Fallback xmlns="">
      <p:transition spd="slow" advClick="0" advTm="15000">
        <p:split orient="vert"/>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2913575" y="4135301"/>
            <a:ext cx="5921829" cy="222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a:extLst>
              <a:ext uri="{FF2B5EF4-FFF2-40B4-BE49-F238E27FC236}">
                <a16:creationId xmlns:a16="http://schemas.microsoft.com/office/drawing/2014/main" id="{69CADFA7-0FAA-E64F-B591-6F1F92DFDEBF}"/>
              </a:ext>
            </a:extLst>
          </p:cNvPr>
          <p:cNvSpPr/>
          <p:nvPr/>
        </p:nvSpPr>
        <p:spPr>
          <a:xfrm>
            <a:off x="319811" y="486929"/>
            <a:ext cx="11661731" cy="2301656"/>
          </a:xfrm>
          <a:prstGeom prst="rect">
            <a:avLst/>
          </a:prstGeom>
        </p:spPr>
        <p:txBody>
          <a:bodyPr wrap="square">
            <a:spAutoFit/>
          </a:bodyPr>
          <a:lstStyle/>
          <a:p>
            <a:pPr indent="180340" algn="ctr">
              <a:lnSpc>
                <a:spcPct val="115000"/>
              </a:lnSpc>
              <a:spcAft>
                <a:spcPts val="1000"/>
              </a:spcAft>
            </a:pPr>
            <a:r>
              <a:rPr lang="el-GR" sz="3000" b="1" i="1" dirty="0">
                <a:solidFill>
                  <a:srgbClr val="C00000"/>
                </a:solidFill>
                <a:latin typeface="Times New Roman" panose="02020603050405020304" pitchFamily="18" charset="0"/>
                <a:cs typeface="Times New Roman" panose="02020603050405020304" pitchFamily="18" charset="0"/>
              </a:rPr>
              <a:t>ΕΙΜΑΣΤΕ ΜΑΖΙ !!! ΕΙΜΑΣΤΕ ΕΝΑΣ ΕΝΙΑΙΟΣ ΚΟΣΜΟΣ !!! </a:t>
            </a:r>
          </a:p>
          <a:p>
            <a:pPr indent="180340" algn="ctr">
              <a:lnSpc>
                <a:spcPct val="115000"/>
              </a:lnSpc>
              <a:spcAft>
                <a:spcPts val="1000"/>
              </a:spcAft>
            </a:pPr>
            <a:r>
              <a:rPr lang="el-GR" sz="3000" b="1" i="1" dirty="0">
                <a:solidFill>
                  <a:srgbClr val="C00000"/>
                </a:solidFill>
                <a:latin typeface="Times New Roman" panose="02020603050405020304" pitchFamily="18" charset="0"/>
                <a:cs typeface="Times New Roman" panose="02020603050405020304" pitchFamily="18" charset="0"/>
              </a:rPr>
              <a:t>ΕΙΜΑΣΤΕ ΜΑΖΙ !!! ΜΑΖΙ ΠΑΡΑΜΕΝΟΥΜΕ ΔΥΝΑΤΟΤΕΡΟΙ, ΣΘΕΝΑΡΟΤΕΡΟΙ, ΠΝΕΥΜΑΤΙΚΑ ΕΜΠΛΟΥΤΙΣΜΕΝΟΙ και ειλικρινά ΕΥΤΥΧΙΣΜΕΝΟΙ !!! </a:t>
            </a:r>
          </a:p>
        </p:txBody>
      </p:sp>
      <p:sp>
        <p:nvSpPr>
          <p:cNvPr id="7" name="Rectangle 4">
            <a:extLst>
              <a:ext uri="{FF2B5EF4-FFF2-40B4-BE49-F238E27FC236}">
                <a16:creationId xmlns:a16="http://schemas.microsoft.com/office/drawing/2014/main" id="{3B9E91C5-3258-7746-BC4F-41ABB189FDFC}"/>
              </a:ext>
            </a:extLst>
          </p:cNvPr>
          <p:cNvSpPr>
            <a:spLocks noChangeArrowheads="1"/>
          </p:cNvSpPr>
          <p:nvPr/>
        </p:nvSpPr>
        <p:spPr bwMode="auto">
          <a:xfrm>
            <a:off x="3566159" y="2077734"/>
            <a:ext cx="166254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1027" name="Picture 3">
            <a:extLst>
              <a:ext uri="{FF2B5EF4-FFF2-40B4-BE49-F238E27FC236}">
                <a16:creationId xmlns:a16="http://schemas.microsoft.com/office/drawing/2014/main" id="{32F9BAF3-D66B-1849-9513-39CC50FD2C91}"/>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4433222" y="2913846"/>
            <a:ext cx="1241466" cy="9969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extLst>
              <a:ext uri="{FF2B5EF4-FFF2-40B4-BE49-F238E27FC236}">
                <a16:creationId xmlns:a16="http://schemas.microsoft.com/office/drawing/2014/main" id="{026C3283-2EDB-3B4E-9737-DA23EABF65BE}"/>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5952869" y="2950475"/>
            <a:ext cx="1241466" cy="99693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a:extLst>
              <a:ext uri="{FF2B5EF4-FFF2-40B4-BE49-F238E27FC236}">
                <a16:creationId xmlns:a16="http://schemas.microsoft.com/office/drawing/2014/main" id="{D05E5DF0-2CF7-CC40-A7E8-0648EB733BF8}"/>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7530118" y="2913845"/>
            <a:ext cx="1241466" cy="9969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C3EA2A0-FD97-0B05-882A-4B3960517E37}"/>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2913575" y="2913846"/>
            <a:ext cx="1241466" cy="996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79150"/>
      </p:ext>
    </p:extLst>
  </p:cSld>
  <p:clrMapOvr>
    <a:masterClrMapping/>
  </p:clrMapOvr>
  <mc:AlternateContent xmlns:mc="http://schemas.openxmlformats.org/markup-compatibility/2006" xmlns:p14="http://schemas.microsoft.com/office/powerpoint/2010/main">
    <mc:Choice Requires="p14">
      <p:transition spd="slow" p14:dur="1500" advClick="0" advTm="15000">
        <p:split orient="vert"/>
      </p:transition>
    </mc:Choice>
    <mc:Fallback xmlns="">
      <p:transition spd="slow" advClick="0" advTm="15000">
        <p:split orient="vert"/>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63" descr="1157_98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99490" y="2565552"/>
            <a:ext cx="936270" cy="93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4188" y="2565552"/>
            <a:ext cx="1165098" cy="936270"/>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63" descr="1157_98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47318" y="2611270"/>
            <a:ext cx="936270" cy="93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2016" y="2641277"/>
            <a:ext cx="1165098" cy="936270"/>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63" descr="1157_98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95146" y="2646643"/>
            <a:ext cx="936270" cy="936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69773" y="5852765"/>
            <a:ext cx="2120194" cy="796120"/>
          </a:xfrm>
          <a:prstGeom prst="rect">
            <a:avLst/>
          </a:prstGeom>
        </p:spPr>
      </p:pic>
    </p:spTree>
    <p:extLst>
      <p:ext uri="{BB962C8B-B14F-4D97-AF65-F5344CB8AC3E}">
        <p14:creationId xmlns:p14="http://schemas.microsoft.com/office/powerpoint/2010/main" val="427468253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theme/theme1.xml><?xml version="1.0" encoding="utf-8"?>
<a:theme xmlns:a="http://schemas.openxmlformats.org/drawingml/2006/main" name="Легкий дым">
  <a:themeElements>
    <a:clrScheme name="Синий и зеленый">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3247</TotalTime>
  <Words>6500</Words>
  <Application>Microsoft Office PowerPoint</Application>
  <PresentationFormat>Широкоэкранный</PresentationFormat>
  <Paragraphs>385</Paragraphs>
  <Slides>127</Slides>
  <Notes>1</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127</vt:i4>
      </vt:variant>
    </vt:vector>
  </HeadingPairs>
  <TitlesOfParts>
    <vt:vector size="137" baseType="lpstr">
      <vt:lpstr>Arial</vt:lpstr>
      <vt:lpstr>Book Antiqua</vt:lpstr>
      <vt:lpstr>Calibri</vt:lpstr>
      <vt:lpstr>Calibri Light</vt:lpstr>
      <vt:lpstr>Century Gothic</vt:lpstr>
      <vt:lpstr>Symbol</vt:lpstr>
      <vt:lpstr>Times New Roman</vt:lpstr>
      <vt:lpstr>Wingdings</vt:lpstr>
      <vt:lpstr>Wingdings 3</vt:lpstr>
      <vt:lpstr>Легкий дым</vt:lpstr>
      <vt:lpstr>Презентация PowerPoint</vt:lpstr>
      <vt:lpstr>Презентация PowerPoint</vt:lpstr>
      <vt:lpstr>     Россия – Греция:                     общие страницы истории</vt:lpstr>
      <vt:lpstr>Причерноморье / Εύξεινος Πόντος</vt:lpstr>
      <vt:lpstr>Презентация PowerPoint</vt:lpstr>
      <vt:lpstr>Презентация PowerPoint</vt:lpstr>
      <vt:lpstr>Пантикапей / Παντικάπαιον</vt:lpstr>
      <vt:lpstr>Презентация PowerPoint</vt:lpstr>
      <vt:lpstr>Презентация PowerPoint</vt:lpstr>
      <vt:lpstr>Презентация PowerPoint</vt:lpstr>
      <vt:lpstr>Презентация PowerPoint</vt:lpstr>
      <vt:lpstr>В.Г.Перов «Первые христиане в Киеве». 1880. Картина иллюстрирует тайные встречи христиан в языческом Киеве / Β. Περόβ, «Οι πρώτοι χριστιανοί του Κιέβου», 1880. </vt:lpstr>
      <vt:lpstr>Презентация PowerPoint</vt:lpstr>
      <vt:lpstr>Презентация PowerPoint</vt:lpstr>
      <vt:lpstr>ПАМЯТНИК СВЯТЫМ РАВНОАПОСТОЛЬНЫМ КИРИЛЛУ И МЕФОДИЮ В СЕВАСТОПОЛЕ-μνημειο κυριλλου και μεθοδιου στη χερσονησο σεβαστουποληΣ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Феофа́н Грек — великий византийский иконописец, миниатюрист и мастер монументальных фресковых росписей.</vt:lpstr>
      <vt:lpstr>Пантократор Феофана Грека (Новгород) / Παντοκράτωρ του αγιογράφου Θεοφάνους του Γραικού</vt:lpstr>
      <vt:lpstr>Презентация PowerPoint</vt:lpstr>
      <vt:lpstr>Презентация PowerPoint</vt:lpstr>
      <vt:lpstr>Μάξιμος ο Γραικός – Максим Грек; в миру — Михаи́л Триво́лис, русский религиозный публицист, писатель и переводчик. Этнический грек. Канонизирован Русской церковью в лике преподобных 21 января (3 февраля), обретение мощей 21 июня (4 июля), мощи в Успенском Соборе Троице-Сергиевой Лавры</vt:lpstr>
      <vt:lpstr>Иоанникий Лихуд (Ιωαννίκιος Λειχούδης, 1633 — 1717) и Софроний Лихуд (Σωφρόνιος Λειχούδης, 1652 — 1730)</vt:lpstr>
      <vt:lpstr>Братья Лихуды- основатели Славяно-греко-латинской Академии, Богоявленсий пер. / Μνημείο αδελφών Λειχούδη, ιδρυτών Σλαβογραικολατινικής Ακαδημίας επί της οδού Bogoyavlenskyi pereulok</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Таблица 1.  Обороты Товарищества табачной фабрики “Наследники К.И. Месаксуди” за 1910-1912 гг. Источник: ЦГАК. Ф.780. О.1. Д.2. Л.2</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ФИЛИКИ ЭТЕРИЯ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Теодора Янници</cp:lastModifiedBy>
  <cp:revision>55</cp:revision>
  <dcterms:created xsi:type="dcterms:W3CDTF">2019-03-18T08:50:18Z</dcterms:created>
  <dcterms:modified xsi:type="dcterms:W3CDTF">2026-09-20T16:51:35Z</dcterms:modified>
</cp:coreProperties>
</file>